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29" autoAdjust="0"/>
  </p:normalViewPr>
  <p:slideViewPr>
    <p:cSldViewPr>
      <p:cViewPr varScale="1">
        <p:scale>
          <a:sx n="88" d="100"/>
          <a:sy n="88" d="100"/>
        </p:scale>
        <p:origin x="1368"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8" d="100"/>
          <a:sy n="88" d="100"/>
        </p:scale>
        <p:origin x="-387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783E16-E7D1-47CD-B6FE-996F7731179B}" type="datetimeFigureOut">
              <a:rPr lang="nl-NL" smtClean="0"/>
              <a:t>6-9-2016</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C45394-0B7F-439B-BF3A-1CF03EB7E639}" type="slidenum">
              <a:rPr lang="nl-NL" smtClean="0"/>
              <a:t>‹nr.›</a:t>
            </a:fld>
            <a:endParaRPr lang="nl-NL"/>
          </a:p>
        </p:txBody>
      </p:sp>
    </p:spTree>
    <p:extLst>
      <p:ext uri="{BB962C8B-B14F-4D97-AF65-F5344CB8AC3E}">
        <p14:creationId xmlns:p14="http://schemas.microsoft.com/office/powerpoint/2010/main" val="1350342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6" name="Rechthoek 5"/>
          <p:cNvSpPr/>
          <p:nvPr userDrawn="1"/>
        </p:nvSpPr>
        <p:spPr>
          <a:xfrm>
            <a:off x="0" y="4983"/>
            <a:ext cx="9144000" cy="6087795"/>
          </a:xfrm>
          <a:prstGeom prst="rect">
            <a:avLst/>
          </a:prstGeom>
          <a:gradFill>
            <a:gsLst>
              <a:gs pos="0">
                <a:srgbClr val="002835"/>
              </a:gs>
              <a:gs pos="35000">
                <a:srgbClr val="02465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Rechthoek 16"/>
          <p:cNvSpPr/>
          <p:nvPr userDrawn="1"/>
        </p:nvSpPr>
        <p:spPr>
          <a:xfrm>
            <a:off x="0" y="6108960"/>
            <a:ext cx="9144000" cy="749040"/>
          </a:xfrm>
          <a:prstGeom prst="rect">
            <a:avLst/>
          </a:prstGeom>
          <a:solidFill>
            <a:srgbClr val="CBDB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p:cNvSpPr/>
          <p:nvPr userDrawn="1"/>
        </p:nvSpPr>
        <p:spPr>
          <a:xfrm>
            <a:off x="0" y="6093296"/>
            <a:ext cx="9144000" cy="106592"/>
          </a:xfrm>
          <a:prstGeom prst="rect">
            <a:avLst/>
          </a:prstGeom>
          <a:gradFill>
            <a:gsLst>
              <a:gs pos="0">
                <a:schemeClr val="tx1">
                  <a:lumMod val="50000"/>
                  <a:lumOff val="50000"/>
                </a:schemeClr>
              </a:gs>
              <a:gs pos="100000">
                <a:srgbClr val="CBDBD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userDrawn="1"/>
        </p:nvSpPr>
        <p:spPr>
          <a:xfrm>
            <a:off x="191343" y="6187370"/>
            <a:ext cx="7116961" cy="553998"/>
          </a:xfrm>
          <a:prstGeom prst="rect">
            <a:avLst/>
          </a:prstGeom>
          <a:noFill/>
        </p:spPr>
        <p:txBody>
          <a:bodyPr wrap="square" rtlCol="0">
            <a:spAutoFit/>
          </a:bodyPr>
          <a:lstStyle/>
          <a:p>
            <a:r>
              <a:rPr lang="nl-NL" sz="1000" dirty="0" smtClean="0">
                <a:solidFill>
                  <a:srgbClr val="024653"/>
                </a:solidFill>
              </a:rPr>
              <a:t>© </a:t>
            </a:r>
            <a:r>
              <a:rPr lang="nl-NL" sz="1000" dirty="0">
                <a:solidFill>
                  <a:srgbClr val="024653"/>
                </a:solidFill>
              </a:rPr>
              <a:t>Educatieve Uitgeversgroep BV, </a:t>
            </a:r>
            <a:r>
              <a:rPr lang="nl-NL" sz="1000" dirty="0" smtClean="0">
                <a:solidFill>
                  <a:srgbClr val="024653"/>
                </a:solidFill>
              </a:rPr>
              <a:t>'s-Hertogenbosch. Alle </a:t>
            </a:r>
            <a:r>
              <a:rPr lang="nl-NL" sz="1000" dirty="0">
                <a:solidFill>
                  <a:srgbClr val="024653"/>
                </a:solidFill>
              </a:rPr>
              <a:t>rechten voorbehouden. Niets uit deze uitgave mag worden verveelvoudigd, opgeslagen in een geautomatiseerd gegevensbestand, of openbaar gemaakt, in enige vorm of op enige wijze, hetzij elektronisch, mechanisch, door fotokopieën, opnamen, of enige manier, zonder voorafgaande schriftelijke toestemming van de uitgever</a:t>
            </a:r>
            <a:r>
              <a:rPr lang="nl-NL" sz="1000" dirty="0" smtClean="0">
                <a:solidFill>
                  <a:srgbClr val="024653"/>
                </a:solidFill>
              </a:rPr>
              <a:t>.</a:t>
            </a:r>
            <a:endParaRPr lang="nl-NL" sz="1000" dirty="0">
              <a:solidFill>
                <a:srgbClr val="024653"/>
              </a:solidFill>
            </a:endParaRPr>
          </a:p>
        </p:txBody>
      </p:sp>
      <p:sp>
        <p:nvSpPr>
          <p:cNvPr id="14" name="Tijdelijke aanduiding voor inhoud 2"/>
          <p:cNvSpPr>
            <a:spLocks noGrp="1"/>
          </p:cNvSpPr>
          <p:nvPr>
            <p:ph idx="1" hasCustomPrompt="1"/>
          </p:nvPr>
        </p:nvSpPr>
        <p:spPr>
          <a:xfrm>
            <a:off x="878904" y="1351309"/>
            <a:ext cx="7005464" cy="637531"/>
          </a:xfrm>
        </p:spPr>
        <p:txBody>
          <a:bodyPr>
            <a:normAutofit/>
          </a:bodyPr>
          <a:lstStyle>
            <a:lvl1pPr marL="0" indent="0">
              <a:buNone/>
              <a:defRPr sz="3200">
                <a:solidFill>
                  <a:schemeClr val="bg1"/>
                </a:solidFill>
              </a:defRPr>
            </a:lvl1pPr>
            <a:lvl2pPr>
              <a:defRPr>
                <a:solidFill>
                  <a:schemeClr val="bg1"/>
                </a:solidFill>
              </a:defRPr>
            </a:lvl2pPr>
            <a:lvl3pPr>
              <a:defRPr>
                <a:solidFill>
                  <a:schemeClr val="bg1"/>
                </a:solidFill>
              </a:defRPr>
            </a:lvl3pPr>
          </a:lstStyle>
          <a:p>
            <a:pPr lvl="0"/>
            <a:r>
              <a:rPr lang="nl-NL" dirty="0" smtClean="0"/>
              <a:t>&lt;Titel boek&gt;</a:t>
            </a:r>
          </a:p>
        </p:txBody>
      </p:sp>
      <p:sp>
        <p:nvSpPr>
          <p:cNvPr id="15" name="Tijdelijke aanduiding voor inhoud 2"/>
          <p:cNvSpPr>
            <a:spLocks noGrp="1"/>
          </p:cNvSpPr>
          <p:nvPr>
            <p:ph idx="10" hasCustomPrompt="1"/>
          </p:nvPr>
        </p:nvSpPr>
        <p:spPr>
          <a:xfrm>
            <a:off x="878904" y="2060848"/>
            <a:ext cx="7005464" cy="493515"/>
          </a:xfrm>
        </p:spPr>
        <p:txBody>
          <a:bodyPr>
            <a:noAutofit/>
          </a:bodyPr>
          <a:lstStyle>
            <a:lvl1pPr marL="0" indent="0">
              <a:buNone/>
              <a:defRPr sz="3200">
                <a:solidFill>
                  <a:schemeClr val="bg1"/>
                </a:solidFill>
              </a:defRPr>
            </a:lvl1pPr>
            <a:lvl2pPr>
              <a:defRPr>
                <a:solidFill>
                  <a:schemeClr val="bg1"/>
                </a:solidFill>
              </a:defRPr>
            </a:lvl2pPr>
            <a:lvl3pPr>
              <a:defRPr>
                <a:solidFill>
                  <a:schemeClr val="bg1"/>
                </a:solidFill>
              </a:defRPr>
            </a:lvl3pPr>
          </a:lstStyle>
          <a:p>
            <a:pPr lvl="0"/>
            <a:r>
              <a:rPr lang="nl-NL" dirty="0" smtClean="0"/>
              <a:t>&lt;Ondertitel boek&gt;</a:t>
            </a:r>
          </a:p>
        </p:txBody>
      </p:sp>
      <p:sp>
        <p:nvSpPr>
          <p:cNvPr id="16" name="Tijdelijke aanduiding voor inhoud 2"/>
          <p:cNvSpPr>
            <a:spLocks noGrp="1"/>
          </p:cNvSpPr>
          <p:nvPr>
            <p:ph idx="11" hasCustomPrompt="1"/>
          </p:nvPr>
        </p:nvSpPr>
        <p:spPr>
          <a:xfrm>
            <a:off x="878904" y="3367533"/>
            <a:ext cx="7005464" cy="637531"/>
          </a:xfrm>
        </p:spPr>
        <p:txBody>
          <a:bodyPr>
            <a:normAutofit/>
          </a:bodyPr>
          <a:lstStyle>
            <a:lvl1pPr marL="0" indent="0">
              <a:buNone/>
              <a:defRPr sz="2000">
                <a:solidFill>
                  <a:schemeClr val="bg1"/>
                </a:solidFill>
              </a:defRPr>
            </a:lvl1pPr>
            <a:lvl2pPr>
              <a:defRPr>
                <a:solidFill>
                  <a:schemeClr val="bg1"/>
                </a:solidFill>
              </a:defRPr>
            </a:lvl2pPr>
            <a:lvl3pPr>
              <a:defRPr>
                <a:solidFill>
                  <a:schemeClr val="bg1"/>
                </a:solidFill>
              </a:defRPr>
            </a:lvl3pPr>
          </a:lstStyle>
          <a:p>
            <a:pPr lvl="0"/>
            <a:r>
              <a:rPr lang="nl-NL" dirty="0" smtClean="0"/>
              <a:t>&lt;Auteur&gt;</a:t>
            </a:r>
          </a:p>
        </p:txBody>
      </p:sp>
      <p:pic>
        <p:nvPicPr>
          <p:cNvPr id="18" name="Afbeelding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0312" y="6225247"/>
            <a:ext cx="1463804" cy="516121"/>
          </a:xfrm>
          <a:prstGeom prst="rect">
            <a:avLst/>
          </a:prstGeom>
        </p:spPr>
      </p:pic>
    </p:spTree>
    <p:extLst>
      <p:ext uri="{BB962C8B-B14F-4D97-AF65-F5344CB8AC3E}">
        <p14:creationId xmlns:p14="http://schemas.microsoft.com/office/powerpoint/2010/main" val="2493244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lvl1pPr marL="0" indent="0">
              <a:buNone/>
              <a:defRPr/>
            </a:lvl1pPr>
            <a:lvl3pPr>
              <a:defRPr/>
            </a:lvl3pPr>
          </a:lstStyle>
          <a:p>
            <a:pPr lvl="0"/>
            <a:r>
              <a:rPr lang="nl-NL" smtClean="0"/>
              <a:t>Klik om de modelstijlen te bewerken</a:t>
            </a:r>
          </a:p>
        </p:txBody>
      </p:sp>
    </p:spTree>
    <p:extLst>
      <p:ext uri="{BB962C8B-B14F-4D97-AF65-F5344CB8AC3E}">
        <p14:creationId xmlns:p14="http://schemas.microsoft.com/office/powerpoint/2010/main" val="2302709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a:xfrm>
            <a:off x="457200" y="1356952"/>
            <a:ext cx="4114800" cy="4525963"/>
          </a:xfrm>
        </p:spPr>
        <p:txBody>
          <a:bodyPr/>
          <a:lstStyle/>
          <a:p>
            <a:pPr lvl="0"/>
            <a:r>
              <a:rPr lang="nl-NL" smtClean="0"/>
              <a:t>Klik om de modelstijlen te bewerken</a:t>
            </a:r>
          </a:p>
        </p:txBody>
      </p:sp>
      <p:sp>
        <p:nvSpPr>
          <p:cNvPr id="7" name="Tijdelijke aanduiding voor inhoud 2"/>
          <p:cNvSpPr>
            <a:spLocks noGrp="1"/>
          </p:cNvSpPr>
          <p:nvPr>
            <p:ph idx="13"/>
          </p:nvPr>
        </p:nvSpPr>
        <p:spPr>
          <a:xfrm>
            <a:off x="4635916" y="1356952"/>
            <a:ext cx="4114800" cy="4525963"/>
          </a:xfrm>
        </p:spPr>
        <p:txBody>
          <a:bodyPr/>
          <a:lstStyle>
            <a:lvl1pPr marL="0" indent="0">
              <a:buNone/>
              <a:defRPr/>
            </a:lvl1pPr>
          </a:lstStyle>
          <a:p>
            <a:pPr lvl="0"/>
            <a:r>
              <a:rPr lang="nl-NL" smtClean="0"/>
              <a:t>Klik om de modelstijlen te bewerken</a:t>
            </a:r>
          </a:p>
        </p:txBody>
      </p:sp>
    </p:spTree>
    <p:extLst>
      <p:ext uri="{BB962C8B-B14F-4D97-AF65-F5344CB8AC3E}">
        <p14:creationId xmlns:p14="http://schemas.microsoft.com/office/powerpoint/2010/main" val="27489087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457200" y="1351309"/>
            <a:ext cx="8229600" cy="4525963"/>
          </a:xfrm>
          <a:prstGeom prst="rect">
            <a:avLst/>
          </a:prstGeom>
        </p:spPr>
        <p:txBody>
          <a:bodyPr vert="horz" lIns="91440" tIns="45720" rIns="91440" bIns="45720" rtlCol="0">
            <a:normAutofit/>
          </a:bodyPr>
          <a:lstStyle/>
          <a:p>
            <a:pPr lvl="0"/>
            <a:r>
              <a:rPr lang="nl-NL" dirty="0" smtClean="0"/>
              <a:t>Klik om de modelstijlen te bewerken</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9B6C74-235C-40B1-9720-128F4E67E560}" type="datetimeFigureOut">
              <a:rPr lang="nl-NL" smtClean="0"/>
              <a:t>6-9-2016</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DDFF1C-4BA7-458E-B6B7-B59738DCF1D9}" type="slidenum">
              <a:rPr lang="nl-NL" smtClean="0"/>
              <a:t>‹nr.›</a:t>
            </a:fld>
            <a:endParaRPr lang="nl-NL"/>
          </a:p>
        </p:txBody>
      </p:sp>
      <p:sp>
        <p:nvSpPr>
          <p:cNvPr id="7" name="Tijdelijke aanduiding voor datum 3"/>
          <p:cNvSpPr txBox="1">
            <a:spLocks/>
          </p:cNvSpPr>
          <p:nvPr/>
        </p:nvSpPr>
        <p:spPr>
          <a:xfrm>
            <a:off x="457200" y="6356350"/>
            <a:ext cx="2133600" cy="365125"/>
          </a:xfrm>
          <a:prstGeom prst="rect">
            <a:avLst/>
          </a:prstGeom>
        </p:spPr>
        <p:txBody>
          <a:bodyPr/>
          <a:ls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79B6C74-235C-40B1-9720-128F4E67E560}" type="datetimeFigureOut">
              <a:rPr lang="nl-NL" smtClean="0"/>
              <a:pPr/>
              <a:t>6-9-2016</a:t>
            </a:fld>
            <a:endParaRPr lang="nl-NL"/>
          </a:p>
        </p:txBody>
      </p:sp>
      <p:sp>
        <p:nvSpPr>
          <p:cNvPr id="8" name="Tijdelijke aanduiding voor dianummer 5"/>
          <p:cNvSpPr txBox="1">
            <a:spLocks/>
          </p:cNvSpPr>
          <p:nvPr/>
        </p:nvSpPr>
        <p:spPr>
          <a:xfrm>
            <a:off x="6553200" y="6356350"/>
            <a:ext cx="2133600" cy="365125"/>
          </a:xfrm>
          <a:prstGeom prst="rect">
            <a:avLst/>
          </a:prstGeom>
        </p:spPr>
        <p:txBody>
          <a:bodyPr/>
          <a:ls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DDFF1C-4BA7-458E-B6B7-B59738DCF1D9}" type="slidenum">
              <a:rPr lang="nl-NL" smtClean="0"/>
              <a:pPr/>
              <a:t>‹nr.›</a:t>
            </a:fld>
            <a:endParaRPr lang="nl-NL"/>
          </a:p>
        </p:txBody>
      </p:sp>
      <p:sp>
        <p:nvSpPr>
          <p:cNvPr id="9" name="Rechthoek 8"/>
          <p:cNvSpPr/>
          <p:nvPr/>
        </p:nvSpPr>
        <p:spPr>
          <a:xfrm>
            <a:off x="0" y="0"/>
            <a:ext cx="9144000" cy="914400"/>
          </a:xfrm>
          <a:prstGeom prst="rect">
            <a:avLst/>
          </a:prstGeom>
          <a:gradFill>
            <a:gsLst>
              <a:gs pos="0">
                <a:srgbClr val="002835"/>
              </a:gs>
              <a:gs pos="35000">
                <a:srgbClr val="02465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p:cNvSpPr/>
          <p:nvPr/>
        </p:nvSpPr>
        <p:spPr>
          <a:xfrm>
            <a:off x="0" y="914400"/>
            <a:ext cx="9144000" cy="106592"/>
          </a:xfrm>
          <a:prstGeom prst="rect">
            <a:avLst/>
          </a:prstGeom>
          <a:gradFill>
            <a:gsLst>
              <a:gs pos="0">
                <a:schemeClr val="tx1">
                  <a:lumMod val="50000"/>
                  <a:lumOff val="5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p:cNvSpPr/>
          <p:nvPr/>
        </p:nvSpPr>
        <p:spPr>
          <a:xfrm>
            <a:off x="0" y="6108960"/>
            <a:ext cx="9144000" cy="749040"/>
          </a:xfrm>
          <a:prstGeom prst="rect">
            <a:avLst/>
          </a:prstGeom>
          <a:solidFill>
            <a:srgbClr val="CBDB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jdelijke aanduiding voor titel 1"/>
          <p:cNvSpPr>
            <a:spLocks noGrp="1"/>
          </p:cNvSpPr>
          <p:nvPr>
            <p:ph type="title"/>
          </p:nvPr>
        </p:nvSpPr>
        <p:spPr>
          <a:xfrm>
            <a:off x="457200" y="-99392"/>
            <a:ext cx="8229600" cy="1143000"/>
          </a:xfrm>
          <a:prstGeom prst="rect">
            <a:avLst/>
          </a:prstGeom>
        </p:spPr>
        <p:txBody>
          <a:bodyPr vert="horz" lIns="91440" tIns="45720" rIns="91440" bIns="45720" rtlCol="0" anchor="ctr">
            <a:normAutofit/>
          </a:bodyPr>
          <a:lstStyle/>
          <a:p>
            <a:r>
              <a:rPr lang="nl-NL" dirty="0" smtClean="0"/>
              <a:t>Onderwerp</a:t>
            </a:r>
            <a:endParaRPr lang="nl-NL" dirty="0"/>
          </a:p>
        </p:txBody>
      </p:sp>
      <p:pic>
        <p:nvPicPr>
          <p:cNvPr id="16" name="Afbeelding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380312" y="6225247"/>
            <a:ext cx="1463804" cy="516121"/>
          </a:xfrm>
          <a:prstGeom prst="rect">
            <a:avLst/>
          </a:prstGeom>
        </p:spPr>
      </p:pic>
    </p:spTree>
    <p:extLst>
      <p:ext uri="{BB962C8B-B14F-4D97-AF65-F5344CB8AC3E}">
        <p14:creationId xmlns:p14="http://schemas.microsoft.com/office/powerpoint/2010/main" val="3186924727"/>
      </p:ext>
    </p:extLst>
  </p:cSld>
  <p:clrMap bg1="lt1" tx1="dk1" bg2="lt2" tx2="dk2" accent1="accent1" accent2="accent2" accent3="accent3" accent4="accent4" accent5="accent5" accent6="accent6" hlink="hlink" folHlink="folHlink"/>
  <p:sldLayoutIdLst>
    <p:sldLayoutId id="2147483672" r:id="rId1"/>
    <p:sldLayoutId id="2147483662" r:id="rId2"/>
    <p:sldLayoutId id="2147483670" r:id="rId3"/>
  </p:sldLayoutIdLst>
  <p:timing>
    <p:tnLst>
      <p:par>
        <p:cTn id="1" dur="indefinite" restart="never" nodeType="tmRoot"/>
      </p:par>
    </p:tnLst>
  </p:timing>
  <p:txStyles>
    <p:titleStyle>
      <a:lvl1pPr algn="l" defTabSz="914400" rtl="0" eaLnBrk="1" latinLnBrk="0" hangingPunct="1">
        <a:spcBef>
          <a:spcPct val="0"/>
        </a:spcBef>
        <a:buNone/>
        <a:defRPr sz="2400" b="1" kern="1200">
          <a:solidFill>
            <a:schemeClr val="bg1"/>
          </a:solidFill>
          <a:latin typeface="+mj-lt"/>
          <a:ea typeface="+mj-ea"/>
          <a:cs typeface="+mj-cs"/>
        </a:defRPr>
      </a:lvl1pPr>
    </p:titleStyle>
    <p:bodyStyle>
      <a:lvl1pPr marL="0" indent="0" algn="l" defTabSz="914400" rtl="0" eaLnBrk="1" latinLnBrk="0" hangingPunct="1">
        <a:spcBef>
          <a:spcPct val="20000"/>
        </a:spcBef>
        <a:buFont typeface="Arial" pitchFamily="34" charset="0"/>
        <a:buNone/>
        <a:defRPr sz="2400" kern="1200">
          <a:solidFill>
            <a:srgbClr val="024653"/>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rgbClr val="024653"/>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400" kern="1200">
          <a:solidFill>
            <a:srgbClr val="024653"/>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google.nl/url?sa=i&amp;rct=j&amp;q=&amp;esrc=s&amp;source=images&amp;cd=&amp;cad=rja&amp;uact=8&amp;ved=0CAcQjRxqFQoTCIfEvYLXhcYCFQZZFAodh6gAZA&amp;url=http://www.bol.com/nl/p/lucovitaal-stoelgang-tabletten-60-tabletten-voedingssuplementen/9200000005158264/&amp;ei=sHd4VYesGIayUYfRgqAG&amp;bvm=bv.95039771,d.d24&amp;psig=AFQjCNFOha-kXBm-SCjYPfN2j2BzTI9xog&amp;ust=1434044711007000" TargetMode="Externa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hyperlink" Target="http://www.google.nl/url?sa=i&amp;rct=j&amp;q=&amp;esrc=s&amp;source=images&amp;cd=&amp;cad=rja&amp;uact=8&amp;ved=0CAcQjRxqFQoTCLqnpa3XhcYCFUVaFAod6AMAOg&amp;url=http://www.syrinx-info.net/&amp;ei=Cnh4Vbr6CsW0UeiHgNAD&amp;bvm=bv.95039771,d.d24&amp;psig=AFQjCNEIlDx0PCvmJC1GkDT4PnyEIzF-UA&amp;ust=1434044790025596"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jdelijke aanduiding voor inhoud 1"/>
          <p:cNvSpPr>
            <a:spLocks noGrp="1"/>
          </p:cNvSpPr>
          <p:nvPr>
            <p:ph idx="1"/>
          </p:nvPr>
        </p:nvSpPr>
        <p:spPr>
          <a:xfrm>
            <a:off x="879475" y="1350963"/>
            <a:ext cx="7005638" cy="638175"/>
          </a:xfrm>
        </p:spPr>
        <p:txBody>
          <a:bodyPr/>
          <a:lstStyle/>
          <a:p>
            <a:pPr eaLnBrk="1" hangingPunct="1"/>
            <a:r>
              <a:rPr lang="nl-NL" dirty="0" smtClean="0"/>
              <a:t>FDV 3</a:t>
            </a:r>
          </a:p>
        </p:txBody>
      </p:sp>
      <p:sp>
        <p:nvSpPr>
          <p:cNvPr id="3075" name="Tijdelijke aanduiding voor inhoud 2"/>
          <p:cNvSpPr>
            <a:spLocks noGrp="1"/>
          </p:cNvSpPr>
          <p:nvPr>
            <p:ph idx="10"/>
          </p:nvPr>
        </p:nvSpPr>
        <p:spPr>
          <a:xfrm>
            <a:off x="879475" y="2060575"/>
            <a:ext cx="7292975" cy="493713"/>
          </a:xfrm>
        </p:spPr>
        <p:txBody>
          <a:bodyPr/>
          <a:lstStyle/>
          <a:p>
            <a:pPr eaLnBrk="1" hangingPunct="1"/>
            <a:r>
              <a:rPr lang="nl-NL" dirty="0" smtClean="0"/>
              <a:t>Gastheer/gastvrouw in de catering</a:t>
            </a:r>
          </a:p>
          <a:p>
            <a:pPr eaLnBrk="1" hangingPunct="1"/>
            <a:r>
              <a:rPr lang="nl-NL" dirty="0" smtClean="0"/>
              <a:t>Hoofdstuk 5: Dieetvoeding</a:t>
            </a:r>
          </a:p>
        </p:txBody>
      </p:sp>
      <p:sp>
        <p:nvSpPr>
          <p:cNvPr id="3076" name="Tijdelijke aanduiding voor inhoud 3"/>
          <p:cNvSpPr>
            <a:spLocks noGrp="1"/>
          </p:cNvSpPr>
          <p:nvPr>
            <p:ph idx="11"/>
          </p:nvPr>
        </p:nvSpPr>
        <p:spPr>
          <a:xfrm>
            <a:off x="899592" y="3501008"/>
            <a:ext cx="7005638" cy="638175"/>
          </a:xfrm>
        </p:spPr>
        <p:txBody>
          <a:bodyPr/>
          <a:lstStyle/>
          <a:p>
            <a:pPr eaLnBrk="1" hangingPunct="1"/>
            <a:r>
              <a:rPr lang="nl-NL" dirty="0" smtClean="0"/>
              <a:t>M. Vos</a:t>
            </a:r>
          </a:p>
          <a:p>
            <a:pPr eaLnBrk="1" hangingPunct="1"/>
            <a:endParaRPr lang="nl-NL" dirty="0" smtClean="0"/>
          </a:p>
        </p:txBody>
      </p:sp>
    </p:spTree>
    <p:extLst>
      <p:ext uri="{BB962C8B-B14F-4D97-AF65-F5344CB8AC3E}">
        <p14:creationId xmlns:p14="http://schemas.microsoft.com/office/powerpoint/2010/main" val="42307351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3"/>
          <p:cNvSpPr>
            <a:spLocks noGrp="1"/>
          </p:cNvSpPr>
          <p:nvPr>
            <p:ph type="title"/>
          </p:nvPr>
        </p:nvSpPr>
        <p:spPr/>
        <p:txBody>
          <a:bodyPr>
            <a:noAutofit/>
          </a:bodyPr>
          <a:lstStyle/>
          <a:p>
            <a:pPr eaLnBrk="1" hangingPunct="1"/>
            <a:r>
              <a:rPr lang="nl-NL" dirty="0" smtClean="0"/>
              <a:t/>
            </a:r>
            <a:br>
              <a:rPr lang="nl-NL" dirty="0" smtClean="0"/>
            </a:br>
            <a:r>
              <a:rPr lang="nl-NL" dirty="0" smtClean="0"/>
              <a:t>Hoofdstuk 5: Dieetvoeding</a:t>
            </a:r>
            <a:br>
              <a:rPr lang="nl-NL" dirty="0" smtClean="0"/>
            </a:br>
            <a:endParaRPr lang="nl-NL" dirty="0" smtClean="0"/>
          </a:p>
        </p:txBody>
      </p:sp>
      <p:sp>
        <p:nvSpPr>
          <p:cNvPr id="4099" name="Tijdelijke aanduiding voor inhoud 4"/>
          <p:cNvSpPr>
            <a:spLocks noGrp="1"/>
          </p:cNvSpPr>
          <p:nvPr>
            <p:ph idx="1"/>
          </p:nvPr>
        </p:nvSpPr>
        <p:spPr/>
        <p:txBody>
          <a:bodyPr>
            <a:normAutofit/>
          </a:bodyPr>
          <a:lstStyle/>
          <a:p>
            <a:pPr eaLnBrk="1" hangingPunct="1">
              <a:buFont typeface="Arial" charset="0"/>
              <a:buNone/>
            </a:pPr>
            <a:r>
              <a:rPr lang="nl-NL" b="1" dirty="0" smtClean="0"/>
              <a:t>5.5. Veel voorkomende diëten</a:t>
            </a:r>
          </a:p>
          <a:p>
            <a:pPr eaLnBrk="1" hangingPunct="1">
              <a:buFont typeface="Arial" charset="0"/>
              <a:buNone/>
            </a:pPr>
            <a:endParaRPr lang="nl-NL" sz="1800" b="1" dirty="0" smtClean="0"/>
          </a:p>
          <a:p>
            <a:pPr eaLnBrk="1" hangingPunct="1"/>
            <a:r>
              <a:rPr lang="nl-NL" sz="1800" b="1" dirty="0" smtClean="0"/>
              <a:t>Eiwitbeperkt dieet</a:t>
            </a:r>
            <a:br>
              <a:rPr lang="nl-NL" sz="1800" b="1" dirty="0" smtClean="0"/>
            </a:br>
            <a:r>
              <a:rPr lang="nl-NL" sz="1800" dirty="0" smtClean="0"/>
              <a:t>Als je problemen hebt met je </a:t>
            </a:r>
            <a:r>
              <a:rPr lang="nl-NL" sz="1800" b="1" dirty="0" smtClean="0"/>
              <a:t>nieren of lever</a:t>
            </a:r>
            <a:r>
              <a:rPr lang="nl-NL" sz="1800" dirty="0" smtClean="0"/>
              <a:t>. </a:t>
            </a:r>
          </a:p>
          <a:p>
            <a:pPr eaLnBrk="1" hangingPunct="1"/>
            <a:endParaRPr lang="nl-NL" sz="2100" dirty="0" smtClean="0"/>
          </a:p>
        </p:txBody>
      </p:sp>
      <p:graphicFrame>
        <p:nvGraphicFramePr>
          <p:cNvPr id="4" name="Tabel 3"/>
          <p:cNvGraphicFramePr>
            <a:graphicFrameLocks noGrp="1"/>
          </p:cNvGraphicFramePr>
          <p:nvPr>
            <p:extLst>
              <p:ext uri="{D42A27DB-BD31-4B8C-83A1-F6EECF244321}">
                <p14:modId xmlns:p14="http://schemas.microsoft.com/office/powerpoint/2010/main" val="811076419"/>
              </p:ext>
            </p:extLst>
          </p:nvPr>
        </p:nvGraphicFramePr>
        <p:xfrm>
          <a:off x="457200" y="2780928"/>
          <a:ext cx="6096000" cy="222504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nl-NL" dirty="0" smtClean="0"/>
                        <a:t>Dierlijk eiwit</a:t>
                      </a:r>
                      <a:endParaRPr lang="nl-NL" dirty="0"/>
                    </a:p>
                  </a:txBody>
                  <a:tcPr/>
                </a:tc>
                <a:tc>
                  <a:txBody>
                    <a:bodyPr/>
                    <a:lstStyle/>
                    <a:p>
                      <a:r>
                        <a:rPr lang="nl-NL" dirty="0" smtClean="0"/>
                        <a:t>Plantaardig</a:t>
                      </a:r>
                      <a:r>
                        <a:rPr lang="nl-NL" baseline="0" dirty="0" smtClean="0"/>
                        <a:t> eiwit</a:t>
                      </a:r>
                      <a:endParaRPr lang="nl-NL" dirty="0"/>
                    </a:p>
                  </a:txBody>
                  <a:tcPr/>
                </a:tc>
              </a:tr>
              <a:tr h="370840">
                <a:tc>
                  <a:txBody>
                    <a:bodyPr/>
                    <a:lstStyle/>
                    <a:p>
                      <a:r>
                        <a:rPr lang="nl-NL" dirty="0" smtClean="0"/>
                        <a:t>melk</a:t>
                      </a:r>
                      <a:r>
                        <a:rPr lang="nl-NL" baseline="0" dirty="0" smtClean="0"/>
                        <a:t> en melkproducten</a:t>
                      </a:r>
                      <a:endParaRPr lang="nl-NL" dirty="0"/>
                    </a:p>
                  </a:txBody>
                  <a:tcPr/>
                </a:tc>
                <a:tc>
                  <a:txBody>
                    <a:bodyPr/>
                    <a:lstStyle/>
                    <a:p>
                      <a:r>
                        <a:rPr lang="nl-NL" dirty="0" smtClean="0"/>
                        <a:t>brood</a:t>
                      </a:r>
                      <a:endParaRPr lang="nl-NL" dirty="0"/>
                    </a:p>
                  </a:txBody>
                  <a:tcPr/>
                </a:tc>
              </a:tr>
              <a:tr h="370840">
                <a:tc>
                  <a:txBody>
                    <a:bodyPr/>
                    <a:lstStyle/>
                    <a:p>
                      <a:r>
                        <a:rPr lang="nl-NL" dirty="0" smtClean="0"/>
                        <a:t>ei</a:t>
                      </a:r>
                      <a:endParaRPr lang="nl-NL" dirty="0"/>
                    </a:p>
                  </a:txBody>
                  <a:tcPr/>
                </a:tc>
                <a:tc>
                  <a:txBody>
                    <a:bodyPr/>
                    <a:lstStyle/>
                    <a:p>
                      <a:r>
                        <a:rPr lang="nl-NL" dirty="0" smtClean="0"/>
                        <a:t>granen en graanproducten</a:t>
                      </a:r>
                      <a:endParaRPr lang="nl-NL" dirty="0"/>
                    </a:p>
                  </a:txBody>
                  <a:tcPr/>
                </a:tc>
              </a:tr>
              <a:tr h="370840">
                <a:tc>
                  <a:txBody>
                    <a:bodyPr/>
                    <a:lstStyle/>
                    <a:p>
                      <a:r>
                        <a:rPr lang="nl-NL" dirty="0" smtClean="0"/>
                        <a:t>vlees(waren),</a:t>
                      </a:r>
                      <a:r>
                        <a:rPr lang="nl-NL" baseline="0" dirty="0" smtClean="0"/>
                        <a:t> wild</a:t>
                      </a:r>
                      <a:endParaRPr lang="nl-NL" dirty="0"/>
                    </a:p>
                  </a:txBody>
                  <a:tcPr/>
                </a:tc>
                <a:tc>
                  <a:txBody>
                    <a:bodyPr/>
                    <a:lstStyle/>
                    <a:p>
                      <a:r>
                        <a:rPr lang="nl-NL" dirty="0" smtClean="0"/>
                        <a:t>peulvruchten</a:t>
                      </a:r>
                      <a:endParaRPr lang="nl-NL" dirty="0"/>
                    </a:p>
                  </a:txBody>
                  <a:tcPr/>
                </a:tc>
              </a:tr>
              <a:tr h="370840">
                <a:tc>
                  <a:txBody>
                    <a:bodyPr/>
                    <a:lstStyle/>
                    <a:p>
                      <a:r>
                        <a:rPr lang="nl-NL" dirty="0" smtClean="0"/>
                        <a:t>vis</a:t>
                      </a:r>
                      <a:endParaRPr lang="nl-NL" dirty="0"/>
                    </a:p>
                  </a:txBody>
                  <a:tcPr/>
                </a:tc>
                <a:tc>
                  <a:txBody>
                    <a:bodyPr/>
                    <a:lstStyle/>
                    <a:p>
                      <a:r>
                        <a:rPr lang="nl-NL" dirty="0" smtClean="0"/>
                        <a:t>aardappelen</a:t>
                      </a:r>
                      <a:endParaRPr lang="nl-NL" dirty="0"/>
                    </a:p>
                  </a:txBody>
                  <a:tcPr/>
                </a:tc>
              </a:tr>
              <a:tr h="370840">
                <a:tc>
                  <a:txBody>
                    <a:bodyPr/>
                    <a:lstStyle/>
                    <a:p>
                      <a:r>
                        <a:rPr lang="nl-NL" dirty="0" smtClean="0"/>
                        <a:t>kip, kalkoen</a:t>
                      </a:r>
                      <a:endParaRPr lang="nl-NL" dirty="0"/>
                    </a:p>
                  </a:txBody>
                  <a:tcPr/>
                </a:tc>
                <a:tc>
                  <a:txBody>
                    <a:bodyPr/>
                    <a:lstStyle/>
                    <a:p>
                      <a:r>
                        <a:rPr lang="nl-NL" dirty="0" smtClean="0"/>
                        <a:t>noten</a:t>
                      </a:r>
                      <a:endParaRPr lang="nl-NL" dirty="0"/>
                    </a:p>
                  </a:txBody>
                  <a:tcPr/>
                </a:tc>
              </a:tr>
            </a:tbl>
          </a:graphicData>
        </a:graphic>
      </p:graphicFrame>
    </p:spTree>
    <p:extLst>
      <p:ext uri="{BB962C8B-B14F-4D97-AF65-F5344CB8AC3E}">
        <p14:creationId xmlns:p14="http://schemas.microsoft.com/office/powerpoint/2010/main" val="36949832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3"/>
          <p:cNvSpPr>
            <a:spLocks noGrp="1"/>
          </p:cNvSpPr>
          <p:nvPr>
            <p:ph type="title"/>
          </p:nvPr>
        </p:nvSpPr>
        <p:spPr/>
        <p:txBody>
          <a:bodyPr>
            <a:noAutofit/>
          </a:bodyPr>
          <a:lstStyle/>
          <a:p>
            <a:pPr eaLnBrk="1" hangingPunct="1"/>
            <a:r>
              <a:rPr lang="nl-NL" dirty="0" smtClean="0"/>
              <a:t/>
            </a:r>
            <a:br>
              <a:rPr lang="nl-NL" dirty="0" smtClean="0"/>
            </a:br>
            <a:r>
              <a:rPr lang="nl-NL" dirty="0" smtClean="0"/>
              <a:t>Hoofdstuk 5: Dieetvoeding</a:t>
            </a:r>
            <a:br>
              <a:rPr lang="nl-NL" dirty="0" smtClean="0"/>
            </a:br>
            <a:endParaRPr lang="nl-NL" dirty="0" smtClean="0"/>
          </a:p>
        </p:txBody>
      </p:sp>
      <p:sp>
        <p:nvSpPr>
          <p:cNvPr id="4099" name="Tijdelijke aanduiding voor inhoud 4"/>
          <p:cNvSpPr>
            <a:spLocks noGrp="1"/>
          </p:cNvSpPr>
          <p:nvPr>
            <p:ph idx="1"/>
          </p:nvPr>
        </p:nvSpPr>
        <p:spPr/>
        <p:txBody>
          <a:bodyPr>
            <a:normAutofit lnSpcReduction="10000"/>
          </a:bodyPr>
          <a:lstStyle/>
          <a:p>
            <a:pPr eaLnBrk="1" hangingPunct="1">
              <a:lnSpc>
                <a:spcPct val="110000"/>
              </a:lnSpc>
              <a:buFont typeface="Arial" charset="0"/>
              <a:buNone/>
            </a:pPr>
            <a:r>
              <a:rPr lang="nl-NL" b="1" dirty="0" smtClean="0"/>
              <a:t>5.5. Veel voorkomende diëten</a:t>
            </a:r>
          </a:p>
          <a:p>
            <a:pPr eaLnBrk="1" hangingPunct="1">
              <a:buFont typeface="Arial" charset="0"/>
              <a:buNone/>
            </a:pPr>
            <a:endParaRPr lang="nl-NL" sz="1800" b="1" dirty="0" smtClean="0"/>
          </a:p>
          <a:p>
            <a:pPr eaLnBrk="1" hangingPunct="1"/>
            <a:r>
              <a:rPr lang="nl-NL" sz="1800" b="1" dirty="0" smtClean="0"/>
              <a:t>Koolhydraatbeperkt dieet</a:t>
            </a:r>
          </a:p>
          <a:p>
            <a:pPr marL="342900" indent="-342900" eaLnBrk="1" hangingPunct="1">
              <a:buFont typeface="Arial" panose="020B0604020202020204" pitchFamily="34" charset="0"/>
              <a:buChar char="•"/>
            </a:pPr>
            <a:r>
              <a:rPr lang="nl-NL" sz="1800" dirty="0" smtClean="0"/>
              <a:t>Overal op aarde vormen koolhydraten het </a:t>
            </a:r>
            <a:br>
              <a:rPr lang="nl-NL" sz="1800" dirty="0" smtClean="0"/>
            </a:br>
            <a:r>
              <a:rPr lang="nl-NL" sz="1800" b="1" dirty="0" smtClean="0"/>
              <a:t>basisvoedsel</a:t>
            </a:r>
            <a:r>
              <a:rPr lang="nl-NL" sz="1800" dirty="0" smtClean="0"/>
              <a:t> van mensen:</a:t>
            </a:r>
          </a:p>
          <a:p>
            <a:pPr marL="719138" indent="-363538" eaLnBrk="1" hangingPunct="1">
              <a:buFont typeface="Arial" panose="020B0604020202020204" pitchFamily="34" charset="0"/>
              <a:buChar char="•"/>
            </a:pPr>
            <a:r>
              <a:rPr lang="nl-NL" sz="1800" dirty="0" smtClean="0"/>
              <a:t>Rijst, pasta, brood, maïs etc. </a:t>
            </a:r>
          </a:p>
          <a:p>
            <a:pPr marL="719138" indent="-363538" eaLnBrk="1" hangingPunct="1">
              <a:buFont typeface="Arial" panose="020B0604020202020204" pitchFamily="34" charset="0"/>
              <a:buChar char="•"/>
            </a:pPr>
            <a:r>
              <a:rPr lang="nl-NL" sz="1800" dirty="0" smtClean="0"/>
              <a:t>Ook aardappels leveren veel koolhydraten. </a:t>
            </a:r>
          </a:p>
          <a:p>
            <a:pPr eaLnBrk="1" hangingPunct="1">
              <a:buNone/>
            </a:pPr>
            <a:endParaRPr lang="nl-NL" sz="1800" dirty="0" smtClean="0"/>
          </a:p>
          <a:p>
            <a:pPr marL="342900" indent="-342900" eaLnBrk="1" hangingPunct="1">
              <a:buFont typeface="Arial" panose="020B0604020202020204" pitchFamily="34" charset="0"/>
              <a:buChar char="•"/>
            </a:pPr>
            <a:r>
              <a:rPr lang="nl-NL" sz="1800" dirty="0" smtClean="0"/>
              <a:t>Koolhydraten worden in je lichaam omgezet in </a:t>
            </a:r>
            <a:r>
              <a:rPr lang="nl-NL" sz="1800" b="1" dirty="0" smtClean="0"/>
              <a:t>glucose</a:t>
            </a:r>
            <a:r>
              <a:rPr lang="nl-NL" sz="1800" dirty="0" smtClean="0"/>
              <a:t>. Dat levert je energie. </a:t>
            </a:r>
          </a:p>
          <a:p>
            <a:pPr marL="342900" indent="-342900" eaLnBrk="1" hangingPunct="1">
              <a:buFont typeface="Arial" panose="020B0604020202020204" pitchFamily="34" charset="0"/>
              <a:buChar char="•"/>
            </a:pPr>
            <a:r>
              <a:rPr lang="nl-NL" sz="1800" dirty="0" smtClean="0"/>
              <a:t>Je </a:t>
            </a:r>
            <a:r>
              <a:rPr lang="nl-NL" sz="1800" b="1" dirty="0" smtClean="0"/>
              <a:t>bloedsuikerspiegel</a:t>
            </a:r>
            <a:r>
              <a:rPr lang="nl-NL" sz="1800" dirty="0" smtClean="0"/>
              <a:t> geeft aan hoeveel glucose er in je bloed zit.  </a:t>
            </a:r>
          </a:p>
          <a:p>
            <a:pPr marL="342900" indent="-342900" eaLnBrk="1" hangingPunct="1">
              <a:buFont typeface="Arial" panose="020B0604020202020204" pitchFamily="34" charset="0"/>
              <a:buChar char="•"/>
            </a:pPr>
            <a:r>
              <a:rPr lang="nl-NL" sz="1800" dirty="0" smtClean="0"/>
              <a:t>Bij diabetes zit er te veel glucose in je bloed. </a:t>
            </a:r>
          </a:p>
          <a:p>
            <a:pPr marL="342900" indent="-342900" eaLnBrk="1" hangingPunct="1">
              <a:buFont typeface="Arial" panose="020B0604020202020204" pitchFamily="34" charset="0"/>
              <a:buChar char="•"/>
            </a:pPr>
            <a:r>
              <a:rPr lang="nl-NL" sz="1800" dirty="0" smtClean="0"/>
              <a:t>Dat komt omdat het hormoon </a:t>
            </a:r>
            <a:r>
              <a:rPr lang="nl-NL" sz="1800" b="1" dirty="0" smtClean="0"/>
              <a:t>insuline </a:t>
            </a:r>
            <a:r>
              <a:rPr lang="nl-NL" sz="1800" dirty="0" smtClean="0"/>
              <a:t>de glucose niet (meer goed) kan reguleren. </a:t>
            </a:r>
          </a:p>
          <a:p>
            <a:pPr marL="342900" indent="-342900" eaLnBrk="1" hangingPunct="1">
              <a:buFont typeface="Arial" panose="020B0604020202020204" pitchFamily="34" charset="0"/>
              <a:buChar char="•"/>
            </a:pPr>
            <a:r>
              <a:rPr lang="nl-NL" sz="1800" dirty="0" smtClean="0"/>
              <a:t>Een koolhydraatbeperkt dieet voorkomt dat je teveel koolhydraten ineens binnenkrijgt. </a:t>
            </a:r>
          </a:p>
          <a:p>
            <a:pPr eaLnBrk="1" hangingPunct="1">
              <a:buNone/>
            </a:pPr>
            <a:endParaRPr lang="nl-NL" dirty="0" smtClean="0"/>
          </a:p>
        </p:txBody>
      </p:sp>
      <p:pic>
        <p:nvPicPr>
          <p:cNvPr id="2" name="Picture 2" descr="http://www.gezondheidsnet.nl/sites/gezondheidsnet/files/afbeeldingen/Voeding/koolhydraten/koolhydraten_748x467.jpg"/>
          <p:cNvPicPr>
            <a:picLocks noChangeAspect="1" noChangeArrowheads="1"/>
          </p:cNvPicPr>
          <p:nvPr/>
        </p:nvPicPr>
        <p:blipFill rotWithShape="1">
          <a:blip r:embed="rId2" cstate="print"/>
          <a:srcRect b="9656"/>
          <a:stretch/>
        </p:blipFill>
        <p:spPr bwMode="auto">
          <a:xfrm>
            <a:off x="5103739" y="1335997"/>
            <a:ext cx="3583061" cy="2020996"/>
          </a:xfrm>
          <a:prstGeom prst="rect">
            <a:avLst/>
          </a:prstGeom>
          <a:noFill/>
        </p:spPr>
      </p:pic>
    </p:spTree>
    <p:extLst>
      <p:ext uri="{BB962C8B-B14F-4D97-AF65-F5344CB8AC3E}">
        <p14:creationId xmlns:p14="http://schemas.microsoft.com/office/powerpoint/2010/main" val="24344442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3"/>
          <p:cNvSpPr>
            <a:spLocks noGrp="1"/>
          </p:cNvSpPr>
          <p:nvPr>
            <p:ph type="title"/>
          </p:nvPr>
        </p:nvSpPr>
        <p:spPr/>
        <p:txBody>
          <a:bodyPr>
            <a:noAutofit/>
          </a:bodyPr>
          <a:lstStyle/>
          <a:p>
            <a:pPr eaLnBrk="1" hangingPunct="1"/>
            <a:r>
              <a:rPr lang="nl-NL" dirty="0" smtClean="0"/>
              <a:t/>
            </a:r>
            <a:br>
              <a:rPr lang="nl-NL" dirty="0" smtClean="0"/>
            </a:br>
            <a:r>
              <a:rPr lang="nl-NL" dirty="0" smtClean="0"/>
              <a:t>Hoofdstuk 5: Dieetvoeding</a:t>
            </a:r>
            <a:br>
              <a:rPr lang="nl-NL" dirty="0" smtClean="0"/>
            </a:br>
            <a:endParaRPr lang="nl-NL" dirty="0" smtClean="0"/>
          </a:p>
        </p:txBody>
      </p:sp>
      <p:sp>
        <p:nvSpPr>
          <p:cNvPr id="4099" name="Tijdelijke aanduiding voor inhoud 4"/>
          <p:cNvSpPr>
            <a:spLocks noGrp="1"/>
          </p:cNvSpPr>
          <p:nvPr>
            <p:ph idx="1"/>
          </p:nvPr>
        </p:nvSpPr>
        <p:spPr/>
        <p:txBody>
          <a:bodyPr/>
          <a:lstStyle/>
          <a:p>
            <a:pPr eaLnBrk="1" hangingPunct="1">
              <a:buFont typeface="Arial" charset="0"/>
              <a:buNone/>
            </a:pPr>
            <a:r>
              <a:rPr lang="nl-NL" b="1" dirty="0" smtClean="0"/>
              <a:t>5.5. Veel voorkomende diëten</a:t>
            </a:r>
          </a:p>
          <a:p>
            <a:pPr eaLnBrk="1" hangingPunct="1">
              <a:buFont typeface="Arial" charset="0"/>
              <a:buNone/>
            </a:pPr>
            <a:endParaRPr lang="nl-NL" sz="1800" b="1" dirty="0" smtClean="0"/>
          </a:p>
          <a:p>
            <a:pPr eaLnBrk="1" hangingPunct="1"/>
            <a:r>
              <a:rPr lang="nl-NL" sz="1800" b="1" dirty="0" smtClean="0"/>
              <a:t>Natriumbeperkt dieet</a:t>
            </a:r>
          </a:p>
          <a:p>
            <a:pPr eaLnBrk="1" hangingPunct="1"/>
            <a:r>
              <a:rPr lang="nl-NL" sz="1800" dirty="0" smtClean="0"/>
              <a:t>Voor mensen met problemen met hart, lever en nieren</a:t>
            </a:r>
            <a:br>
              <a:rPr lang="nl-NL" sz="1800" dirty="0" smtClean="0"/>
            </a:br>
            <a:endParaRPr lang="nl-NL" sz="1800" dirty="0" smtClean="0"/>
          </a:p>
          <a:p>
            <a:pPr eaLnBrk="1" hangingPunct="1"/>
            <a:endParaRPr lang="nl-NL" sz="1800" dirty="0" smtClean="0"/>
          </a:p>
          <a:p>
            <a:pPr eaLnBrk="1" hangingPunct="1">
              <a:buNone/>
            </a:pPr>
            <a:endParaRPr lang="nl-NL" sz="1800" dirty="0" smtClean="0"/>
          </a:p>
          <a:p>
            <a:pPr eaLnBrk="1" hangingPunct="1">
              <a:buNone/>
            </a:pPr>
            <a:r>
              <a:rPr lang="nl-NL" sz="1800" i="1" dirty="0" smtClean="0"/>
              <a:t>                            </a:t>
            </a:r>
            <a:endParaRPr lang="nl-NL" sz="1800" dirty="0" smtClean="0"/>
          </a:p>
        </p:txBody>
      </p:sp>
      <p:graphicFrame>
        <p:nvGraphicFramePr>
          <p:cNvPr id="4" name="Tabel 3"/>
          <p:cNvGraphicFramePr>
            <a:graphicFrameLocks noGrp="1"/>
          </p:cNvGraphicFramePr>
          <p:nvPr>
            <p:extLst>
              <p:ext uri="{D42A27DB-BD31-4B8C-83A1-F6EECF244321}">
                <p14:modId xmlns:p14="http://schemas.microsoft.com/office/powerpoint/2010/main" val="1910493187"/>
              </p:ext>
            </p:extLst>
          </p:nvPr>
        </p:nvGraphicFramePr>
        <p:xfrm>
          <a:off x="457200" y="2852936"/>
          <a:ext cx="6096000" cy="2865120"/>
        </p:xfrm>
        <a:graphic>
          <a:graphicData uri="http://schemas.openxmlformats.org/drawingml/2006/table">
            <a:tbl>
              <a:tblPr firstRow="1" bandRow="1">
                <a:tableStyleId>{5C22544A-7EE6-4342-B048-85BDC9FD1C3A}</a:tableStyleId>
              </a:tblPr>
              <a:tblGrid>
                <a:gridCol w="2520280"/>
                <a:gridCol w="3575720"/>
              </a:tblGrid>
              <a:tr h="370840">
                <a:tc>
                  <a:txBody>
                    <a:bodyPr/>
                    <a:lstStyle/>
                    <a:p>
                      <a:r>
                        <a:rPr lang="nl-NL" dirty="0" smtClean="0"/>
                        <a:t>1 gram keukenzout</a:t>
                      </a:r>
                      <a:br>
                        <a:rPr lang="nl-NL" dirty="0" smtClean="0"/>
                      </a:br>
                      <a:endParaRPr lang="nl-NL" dirty="0"/>
                    </a:p>
                  </a:txBody>
                  <a:tcPr/>
                </a:tc>
                <a:tc>
                  <a:txBody>
                    <a:bodyPr/>
                    <a:lstStyle/>
                    <a:p>
                      <a:r>
                        <a:rPr lang="nl-NL" dirty="0" smtClean="0"/>
                        <a:t>400 mg natrium</a:t>
                      </a:r>
                      <a:endParaRPr lang="nl-NL" dirty="0"/>
                    </a:p>
                  </a:txBody>
                  <a:tcPr/>
                </a:tc>
              </a:tr>
              <a:tr h="370840">
                <a:tc>
                  <a:txBody>
                    <a:bodyPr/>
                    <a:lstStyle/>
                    <a:p>
                      <a:r>
                        <a:rPr lang="nl-NL" dirty="0" smtClean="0"/>
                        <a:t>In dagelijkse voeding</a:t>
                      </a:r>
                      <a:endParaRPr lang="nl-NL" dirty="0"/>
                    </a:p>
                  </a:txBody>
                  <a:tcPr/>
                </a:tc>
                <a:tc>
                  <a:txBody>
                    <a:bodyPr/>
                    <a:lstStyle/>
                    <a:p>
                      <a:r>
                        <a:rPr lang="nl-NL" dirty="0" smtClean="0"/>
                        <a:t>10 gram keukenzout</a:t>
                      </a:r>
                      <a:endParaRPr lang="nl-NL" dirty="0"/>
                    </a:p>
                  </a:txBody>
                  <a:tcPr/>
                </a:tc>
              </a:tr>
              <a:tr h="370840">
                <a:tc>
                  <a:txBody>
                    <a:bodyPr/>
                    <a:lstStyle/>
                    <a:p>
                      <a:r>
                        <a:rPr lang="nl-NL" dirty="0" smtClean="0"/>
                        <a:t>                                                     </a:t>
                      </a:r>
                      <a:endParaRPr lang="nl-NL" dirty="0"/>
                    </a:p>
                  </a:txBody>
                  <a:tcPr/>
                </a:tc>
                <a:tc>
                  <a:txBody>
                    <a:bodyPr/>
                    <a:lstStyle/>
                    <a:p>
                      <a:r>
                        <a:rPr lang="nl-NL" dirty="0" smtClean="0"/>
                        <a:t>= 4000 mg natrium</a:t>
                      </a:r>
                      <a:endParaRPr lang="nl-NL" dirty="0"/>
                    </a:p>
                  </a:txBody>
                  <a:tcPr/>
                </a:tc>
              </a:tr>
              <a:tr h="370840">
                <a:tc>
                  <a:txBody>
                    <a:bodyPr/>
                    <a:lstStyle/>
                    <a:p>
                      <a:endParaRPr lang="nl-NL" dirty="0"/>
                    </a:p>
                  </a:txBody>
                  <a:tcPr/>
                </a:tc>
                <a:tc>
                  <a:txBody>
                    <a:bodyPr/>
                    <a:lstStyle/>
                    <a:p>
                      <a:endParaRPr lang="nl-NL" dirty="0"/>
                    </a:p>
                  </a:txBody>
                  <a:tcPr/>
                </a:tc>
              </a:tr>
              <a:tr h="370840">
                <a:tc>
                  <a:txBody>
                    <a:bodyPr/>
                    <a:lstStyle/>
                    <a:p>
                      <a:r>
                        <a:rPr lang="nl-NL" dirty="0" smtClean="0"/>
                        <a:t>Dagelijks nodig</a:t>
                      </a:r>
                      <a:endParaRPr lang="nl-NL" dirty="0"/>
                    </a:p>
                  </a:txBody>
                  <a:tcPr/>
                </a:tc>
                <a:tc>
                  <a:txBody>
                    <a:bodyPr/>
                    <a:lstStyle/>
                    <a:p>
                      <a:r>
                        <a:rPr lang="nl-NL" baseline="0" dirty="0" smtClean="0"/>
                        <a:t>500 mg natrium</a:t>
                      </a:r>
                    </a:p>
                  </a:txBody>
                  <a:tcPr/>
                </a:tc>
              </a:tr>
              <a:tr h="370840">
                <a:tc>
                  <a:txBody>
                    <a:bodyPr/>
                    <a:lstStyle/>
                    <a:p>
                      <a:endParaRPr lang="nl-NL" dirty="0"/>
                    </a:p>
                  </a:txBody>
                  <a:tcPr/>
                </a:tc>
                <a:tc>
                  <a:txBody>
                    <a:bodyPr/>
                    <a:lstStyle/>
                    <a:p>
                      <a:endParaRPr lang="nl-NL" baseline="0" dirty="0" smtClean="0"/>
                    </a:p>
                  </a:txBody>
                  <a:tcPr/>
                </a:tc>
              </a:tr>
              <a:tr h="370840">
                <a:tc>
                  <a:txBody>
                    <a:bodyPr/>
                    <a:lstStyle/>
                    <a:p>
                      <a:r>
                        <a:rPr lang="nl-NL" b="1" dirty="0" smtClean="0"/>
                        <a:t>Te veel</a:t>
                      </a:r>
                      <a:endParaRPr lang="nl-NL" b="1" dirty="0"/>
                    </a:p>
                  </a:txBody>
                  <a:tcPr/>
                </a:tc>
                <a:tc>
                  <a:txBody>
                    <a:bodyPr/>
                    <a:lstStyle/>
                    <a:p>
                      <a:r>
                        <a:rPr lang="nl-NL" b="1" baseline="0" dirty="0" smtClean="0"/>
                        <a:t>3500 mg per dag</a:t>
                      </a:r>
                    </a:p>
                  </a:txBody>
                  <a:tcPr/>
                </a:tc>
              </a:tr>
            </a:tbl>
          </a:graphicData>
        </a:graphic>
      </p:graphicFrame>
    </p:spTree>
    <p:extLst>
      <p:ext uri="{BB962C8B-B14F-4D97-AF65-F5344CB8AC3E}">
        <p14:creationId xmlns:p14="http://schemas.microsoft.com/office/powerpoint/2010/main" val="29589025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mundel.nl/zeepjes/wp-content/uploads/2015/02/olijfolie-01.jpg"/>
          <p:cNvPicPr>
            <a:picLocks noChangeAspect="1" noChangeArrowheads="1"/>
          </p:cNvPicPr>
          <p:nvPr/>
        </p:nvPicPr>
        <p:blipFill>
          <a:blip r:embed="rId2" cstate="print"/>
          <a:srcRect/>
          <a:stretch>
            <a:fillRect/>
          </a:stretch>
        </p:blipFill>
        <p:spPr bwMode="auto">
          <a:xfrm>
            <a:off x="6771274" y="1772816"/>
            <a:ext cx="2153030" cy="2704829"/>
          </a:xfrm>
          <a:prstGeom prst="rect">
            <a:avLst/>
          </a:prstGeom>
          <a:noFill/>
        </p:spPr>
      </p:pic>
      <p:sp>
        <p:nvSpPr>
          <p:cNvPr id="4098" name="Titel 3"/>
          <p:cNvSpPr>
            <a:spLocks noGrp="1"/>
          </p:cNvSpPr>
          <p:nvPr>
            <p:ph type="title"/>
          </p:nvPr>
        </p:nvSpPr>
        <p:spPr/>
        <p:txBody>
          <a:bodyPr>
            <a:noAutofit/>
          </a:bodyPr>
          <a:lstStyle/>
          <a:p>
            <a:pPr eaLnBrk="1" hangingPunct="1"/>
            <a:r>
              <a:rPr lang="nl-NL" dirty="0" smtClean="0"/>
              <a:t/>
            </a:r>
            <a:br>
              <a:rPr lang="nl-NL" dirty="0" smtClean="0"/>
            </a:br>
            <a:r>
              <a:rPr lang="nl-NL" dirty="0" smtClean="0"/>
              <a:t>Hoofdstuk 5: Dieetvoeding</a:t>
            </a:r>
            <a:br>
              <a:rPr lang="nl-NL" dirty="0" smtClean="0"/>
            </a:br>
            <a:endParaRPr lang="nl-NL" dirty="0" smtClean="0"/>
          </a:p>
        </p:txBody>
      </p:sp>
      <p:sp>
        <p:nvSpPr>
          <p:cNvPr id="4099" name="Tijdelijke aanduiding voor inhoud 4"/>
          <p:cNvSpPr>
            <a:spLocks noGrp="1"/>
          </p:cNvSpPr>
          <p:nvPr>
            <p:ph idx="1"/>
          </p:nvPr>
        </p:nvSpPr>
        <p:spPr/>
        <p:txBody>
          <a:bodyPr>
            <a:normAutofit/>
          </a:bodyPr>
          <a:lstStyle/>
          <a:p>
            <a:pPr eaLnBrk="1" hangingPunct="1">
              <a:buFont typeface="Arial" charset="0"/>
              <a:buNone/>
            </a:pPr>
            <a:r>
              <a:rPr lang="nl-NL" b="1" dirty="0" smtClean="0"/>
              <a:t>5.5. Veel voorkomende diëten</a:t>
            </a:r>
          </a:p>
          <a:p>
            <a:pPr eaLnBrk="1" hangingPunct="1">
              <a:buFont typeface="Arial" charset="0"/>
              <a:buNone/>
            </a:pPr>
            <a:endParaRPr lang="nl-NL" sz="1800" b="1" dirty="0" smtClean="0"/>
          </a:p>
          <a:p>
            <a:pPr eaLnBrk="1" hangingPunct="1"/>
            <a:r>
              <a:rPr lang="nl-NL" sz="1800" b="1" dirty="0" smtClean="0"/>
              <a:t>Dieet bij een verhoogd cholesterolgehalte</a:t>
            </a:r>
            <a:br>
              <a:rPr lang="nl-NL" sz="1800" b="1" dirty="0" smtClean="0"/>
            </a:br>
            <a:endParaRPr lang="nl-NL" sz="1800" b="1" dirty="0" smtClean="0"/>
          </a:p>
          <a:p>
            <a:pPr marL="285750" indent="-285750" eaLnBrk="1" hangingPunct="1">
              <a:buFont typeface="Arial" panose="020B0604020202020204" pitchFamily="34" charset="0"/>
              <a:buChar char="•"/>
            </a:pPr>
            <a:r>
              <a:rPr lang="nl-NL" sz="1800" dirty="0" smtClean="0"/>
              <a:t>Een hoog cholesterolgehalte verhoogt kans op </a:t>
            </a:r>
            <a:r>
              <a:rPr lang="nl-NL" sz="1800" b="1" dirty="0" smtClean="0"/>
              <a:t>hart- en vaatziekten.</a:t>
            </a:r>
            <a:endParaRPr lang="nl-NL" sz="1800" dirty="0" smtClean="0"/>
          </a:p>
          <a:p>
            <a:pPr marL="285750" indent="-285750" eaLnBrk="1" hangingPunct="1">
              <a:buFont typeface="Arial" panose="020B0604020202020204" pitchFamily="34" charset="0"/>
              <a:buChar char="•"/>
            </a:pPr>
            <a:r>
              <a:rPr lang="nl-NL" sz="1800" dirty="0" smtClean="0"/>
              <a:t>Voedingscholesterol zit volop in:</a:t>
            </a:r>
          </a:p>
          <a:p>
            <a:pPr marL="719138" indent="-447675" eaLnBrk="1" hangingPunct="1">
              <a:buFont typeface="Arial" panose="020B0604020202020204" pitchFamily="34" charset="0"/>
              <a:buChar char="•"/>
            </a:pPr>
            <a:r>
              <a:rPr lang="nl-NL" sz="1800" dirty="0" smtClean="0"/>
              <a:t>eieren, orgaanvlees, schaal- en schelpdieren.</a:t>
            </a:r>
          </a:p>
          <a:p>
            <a:pPr marL="719138" indent="-447675" eaLnBrk="1" hangingPunct="1">
              <a:buFont typeface="Arial" panose="020B0604020202020204" pitchFamily="34" charset="0"/>
              <a:buChar char="•"/>
            </a:pPr>
            <a:r>
              <a:rPr lang="nl-NL" sz="1800" dirty="0" smtClean="0"/>
              <a:t>Maar het effect daarvan is niet zo groot.….</a:t>
            </a:r>
            <a:br>
              <a:rPr lang="nl-NL" sz="1800" dirty="0" smtClean="0"/>
            </a:br>
            <a:endParaRPr lang="nl-NL" sz="1800" b="1" dirty="0" smtClean="0"/>
          </a:p>
          <a:p>
            <a:pPr marL="285750" indent="-285750" eaLnBrk="1" hangingPunct="1">
              <a:buFont typeface="Arial" panose="020B0604020202020204" pitchFamily="34" charset="0"/>
              <a:buChar char="•"/>
            </a:pPr>
            <a:r>
              <a:rPr lang="nl-NL" sz="1800" dirty="0" smtClean="0"/>
              <a:t>Belangrijker lijkt te zijn dat je minder </a:t>
            </a:r>
            <a:r>
              <a:rPr lang="nl-NL" sz="1800" b="1" dirty="0" smtClean="0"/>
              <a:t>verzadigde vetten </a:t>
            </a:r>
            <a:r>
              <a:rPr lang="nl-NL" sz="1800" dirty="0" smtClean="0"/>
              <a:t>binnenkrijgt. </a:t>
            </a:r>
          </a:p>
          <a:p>
            <a:pPr marL="719138" indent="-447675" eaLnBrk="1" hangingPunct="1">
              <a:buFont typeface="Arial" panose="020B0604020202020204" pitchFamily="34" charset="0"/>
              <a:buChar char="•"/>
            </a:pPr>
            <a:r>
              <a:rPr lang="nl-NL" sz="1800" dirty="0" smtClean="0"/>
              <a:t>Die zitten in vet vlees, vette vleeswaren, roomboter, volle melk.</a:t>
            </a:r>
          </a:p>
          <a:p>
            <a:pPr eaLnBrk="1" hangingPunct="1">
              <a:buNone/>
            </a:pPr>
            <a:r>
              <a:rPr lang="nl-NL" sz="1800" dirty="0" smtClean="0"/>
              <a:t>	</a:t>
            </a:r>
            <a:endParaRPr lang="nl-NL" sz="1800" b="1" dirty="0" smtClean="0"/>
          </a:p>
          <a:p>
            <a:pPr eaLnBrk="1" hangingPunct="1"/>
            <a:r>
              <a:rPr lang="nl-NL" sz="1800" b="1" dirty="0" smtClean="0"/>
              <a:t>Onverzadigde vetten</a:t>
            </a:r>
            <a:r>
              <a:rPr lang="nl-NL" sz="1800" dirty="0" smtClean="0"/>
              <a:t> zijn juist wel goed (olie, noten, vette vis). </a:t>
            </a:r>
            <a:r>
              <a:rPr lang="nl-NL" sz="1800" b="1" dirty="0" smtClean="0"/>
              <a:t>Voedingsvezels</a:t>
            </a:r>
            <a:r>
              <a:rPr lang="nl-NL" sz="1800" dirty="0" smtClean="0"/>
              <a:t> ook.</a:t>
            </a:r>
          </a:p>
        </p:txBody>
      </p:sp>
    </p:spTree>
    <p:extLst>
      <p:ext uri="{BB962C8B-B14F-4D97-AF65-F5344CB8AC3E}">
        <p14:creationId xmlns:p14="http://schemas.microsoft.com/office/powerpoint/2010/main" val="36726521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3"/>
          <p:cNvSpPr>
            <a:spLocks noGrp="1"/>
          </p:cNvSpPr>
          <p:nvPr>
            <p:ph type="title"/>
          </p:nvPr>
        </p:nvSpPr>
        <p:spPr/>
        <p:txBody>
          <a:bodyPr>
            <a:noAutofit/>
          </a:bodyPr>
          <a:lstStyle/>
          <a:p>
            <a:pPr eaLnBrk="1" hangingPunct="1"/>
            <a:r>
              <a:rPr lang="nl-NL" dirty="0" smtClean="0"/>
              <a:t/>
            </a:r>
            <a:br>
              <a:rPr lang="nl-NL" dirty="0" smtClean="0"/>
            </a:br>
            <a:r>
              <a:rPr lang="nl-NL" dirty="0" smtClean="0"/>
              <a:t>Hoofdstuk 5: Dieetvoeding</a:t>
            </a:r>
            <a:br>
              <a:rPr lang="nl-NL" dirty="0" smtClean="0"/>
            </a:br>
            <a:endParaRPr lang="nl-NL" dirty="0" smtClean="0"/>
          </a:p>
        </p:txBody>
      </p:sp>
      <p:sp>
        <p:nvSpPr>
          <p:cNvPr id="4099" name="Tijdelijke aanduiding voor inhoud 4"/>
          <p:cNvSpPr>
            <a:spLocks noGrp="1"/>
          </p:cNvSpPr>
          <p:nvPr>
            <p:ph idx="1"/>
          </p:nvPr>
        </p:nvSpPr>
        <p:spPr/>
        <p:txBody>
          <a:bodyPr/>
          <a:lstStyle/>
          <a:p>
            <a:pPr eaLnBrk="1" hangingPunct="1">
              <a:buFont typeface="Arial" charset="0"/>
              <a:buNone/>
            </a:pPr>
            <a:r>
              <a:rPr lang="nl-NL" b="1" dirty="0" smtClean="0"/>
              <a:t>5.5. Veel voorkomende diëten</a:t>
            </a:r>
          </a:p>
          <a:p>
            <a:pPr eaLnBrk="1" hangingPunct="1">
              <a:buFont typeface="Arial" charset="0"/>
              <a:buNone/>
            </a:pPr>
            <a:endParaRPr lang="nl-NL" sz="1800" b="1" dirty="0" smtClean="0"/>
          </a:p>
          <a:p>
            <a:pPr eaLnBrk="1" hangingPunct="1"/>
            <a:r>
              <a:rPr lang="nl-NL" sz="1800" b="1" dirty="0" smtClean="0"/>
              <a:t>Energie- </a:t>
            </a:r>
            <a:r>
              <a:rPr lang="nl-NL" sz="1800" b="1" dirty="0" err="1" smtClean="0"/>
              <a:t>eiwitverrijkt</a:t>
            </a:r>
            <a:r>
              <a:rPr lang="nl-NL" sz="1800" b="1" dirty="0" smtClean="0"/>
              <a:t> dieet</a:t>
            </a:r>
          </a:p>
          <a:p>
            <a:pPr eaLnBrk="1" hangingPunct="1"/>
            <a:r>
              <a:rPr lang="nl-NL" sz="1800" dirty="0" smtClean="0"/>
              <a:t>Als je ondervoed bent:</a:t>
            </a:r>
          </a:p>
          <a:p>
            <a:pPr marL="285750" indent="-285750" eaLnBrk="1" hangingPunct="1">
              <a:buFont typeface="Arial" panose="020B0604020202020204" pitchFamily="34" charset="0"/>
              <a:buChar char="•"/>
            </a:pPr>
            <a:r>
              <a:rPr lang="nl-NL" sz="1800" dirty="0" smtClean="0"/>
              <a:t>Veel eiwitrijke producten</a:t>
            </a:r>
          </a:p>
          <a:p>
            <a:pPr marL="285750" indent="-285750" eaLnBrk="1" hangingPunct="1">
              <a:buFont typeface="Arial" panose="020B0604020202020204" pitchFamily="34" charset="0"/>
              <a:buChar char="•"/>
            </a:pPr>
            <a:r>
              <a:rPr lang="nl-NL" sz="1800" dirty="0" smtClean="0"/>
              <a:t>Extra vet </a:t>
            </a:r>
          </a:p>
          <a:p>
            <a:pPr marL="285750" indent="-285750" eaLnBrk="1" hangingPunct="1">
              <a:buFont typeface="Arial" panose="020B0604020202020204" pitchFamily="34" charset="0"/>
              <a:buChar char="•"/>
            </a:pPr>
            <a:r>
              <a:rPr lang="nl-NL" sz="1800" dirty="0" smtClean="0"/>
              <a:t>Extra koolhydraten</a:t>
            </a:r>
          </a:p>
        </p:txBody>
      </p:sp>
      <p:pic>
        <p:nvPicPr>
          <p:cNvPr id="1032" name="Picture 8" descr="http://www.kwarktaart.net/wp-content/uploads/2013/01/kwarktaart-bodem.jpg"/>
          <p:cNvPicPr>
            <a:picLocks noChangeAspect="1" noChangeArrowheads="1"/>
          </p:cNvPicPr>
          <p:nvPr/>
        </p:nvPicPr>
        <p:blipFill>
          <a:blip r:embed="rId2" cstate="print"/>
          <a:srcRect/>
          <a:stretch>
            <a:fillRect/>
          </a:stretch>
        </p:blipFill>
        <p:spPr bwMode="auto">
          <a:xfrm>
            <a:off x="4067944" y="2204864"/>
            <a:ext cx="4428492" cy="2952328"/>
          </a:xfrm>
          <a:prstGeom prst="rect">
            <a:avLst/>
          </a:prstGeom>
          <a:noFill/>
        </p:spPr>
      </p:pic>
    </p:spTree>
    <p:extLst>
      <p:ext uri="{BB962C8B-B14F-4D97-AF65-F5344CB8AC3E}">
        <p14:creationId xmlns:p14="http://schemas.microsoft.com/office/powerpoint/2010/main" val="34829133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3"/>
          <p:cNvSpPr>
            <a:spLocks noGrp="1"/>
          </p:cNvSpPr>
          <p:nvPr>
            <p:ph type="title"/>
          </p:nvPr>
        </p:nvSpPr>
        <p:spPr/>
        <p:txBody>
          <a:bodyPr>
            <a:noAutofit/>
          </a:bodyPr>
          <a:lstStyle/>
          <a:p>
            <a:pPr eaLnBrk="1" hangingPunct="1"/>
            <a:r>
              <a:rPr lang="nl-NL" dirty="0" smtClean="0"/>
              <a:t/>
            </a:r>
            <a:br>
              <a:rPr lang="nl-NL" dirty="0" smtClean="0"/>
            </a:br>
            <a:r>
              <a:rPr lang="nl-NL" dirty="0" smtClean="0"/>
              <a:t>Hoofdstuk 5: </a:t>
            </a:r>
            <a:r>
              <a:rPr lang="nl-NL" dirty="0" smtClean="0"/>
              <a:t>Dieetvoeding</a:t>
            </a:r>
            <a:r>
              <a:rPr lang="nl-NL" dirty="0" smtClean="0"/>
              <a:t/>
            </a:r>
            <a:br>
              <a:rPr lang="nl-NL" dirty="0" smtClean="0"/>
            </a:br>
            <a:endParaRPr lang="nl-NL" dirty="0" smtClean="0"/>
          </a:p>
        </p:txBody>
      </p:sp>
      <p:sp>
        <p:nvSpPr>
          <p:cNvPr id="4099" name="Tijdelijke aanduiding voor inhoud 4"/>
          <p:cNvSpPr>
            <a:spLocks noGrp="1"/>
          </p:cNvSpPr>
          <p:nvPr>
            <p:ph idx="1"/>
          </p:nvPr>
        </p:nvSpPr>
        <p:spPr/>
        <p:txBody>
          <a:bodyPr>
            <a:normAutofit lnSpcReduction="10000"/>
          </a:bodyPr>
          <a:lstStyle/>
          <a:p>
            <a:pPr eaLnBrk="1" hangingPunct="1">
              <a:lnSpc>
                <a:spcPct val="110000"/>
              </a:lnSpc>
              <a:buFont typeface="Arial" charset="0"/>
              <a:buNone/>
            </a:pPr>
            <a:r>
              <a:rPr lang="nl-NL" b="1" dirty="0" smtClean="0"/>
              <a:t>5.1. Inleiding</a:t>
            </a:r>
          </a:p>
          <a:p>
            <a:pPr marL="285750" indent="-285750" eaLnBrk="1" hangingPunct="1">
              <a:buFont typeface="Arial" panose="020B0604020202020204" pitchFamily="34" charset="0"/>
              <a:buChar char="•"/>
            </a:pPr>
            <a:endParaRPr lang="nl-NL" sz="1800" b="1" dirty="0" smtClean="0"/>
          </a:p>
          <a:p>
            <a:pPr marL="285750" indent="-285750" eaLnBrk="1" hangingPunct="1">
              <a:buFont typeface="Arial" panose="020B0604020202020204" pitchFamily="34" charset="0"/>
              <a:buChar char="•"/>
            </a:pPr>
            <a:r>
              <a:rPr lang="nl-NL" sz="1800" dirty="0" smtClean="0"/>
              <a:t>Wat is een dieet?</a:t>
            </a:r>
          </a:p>
          <a:p>
            <a:pPr marL="285750" indent="-285750" eaLnBrk="1" hangingPunct="1">
              <a:buFont typeface="Arial" panose="020B0604020202020204" pitchFamily="34" charset="0"/>
              <a:buChar char="•"/>
            </a:pPr>
            <a:r>
              <a:rPr lang="nl-NL" sz="1800" dirty="0" smtClean="0"/>
              <a:t>Soorten diëten</a:t>
            </a:r>
          </a:p>
          <a:p>
            <a:pPr marL="285750" indent="-285750" eaLnBrk="1" hangingPunct="1">
              <a:buFont typeface="Arial" panose="020B0604020202020204" pitchFamily="34" charset="0"/>
              <a:buChar char="•"/>
            </a:pPr>
            <a:r>
              <a:rPr lang="nl-NL" sz="1800" dirty="0" smtClean="0"/>
              <a:t>Voedingsadministratie</a:t>
            </a:r>
          </a:p>
          <a:p>
            <a:pPr marL="285750" indent="-285750" eaLnBrk="1" hangingPunct="1">
              <a:buFont typeface="Arial" panose="020B0604020202020204" pitchFamily="34" charset="0"/>
              <a:buChar char="•"/>
            </a:pPr>
            <a:r>
              <a:rPr lang="nl-NL" sz="1800" dirty="0" smtClean="0"/>
              <a:t>Dieetproducten, voedingssupplementen en </a:t>
            </a:r>
            <a:r>
              <a:rPr lang="nl-NL" sz="1800" dirty="0" err="1" smtClean="0"/>
              <a:t>functional</a:t>
            </a:r>
            <a:r>
              <a:rPr lang="nl-NL" sz="1800" dirty="0" smtClean="0"/>
              <a:t> </a:t>
            </a:r>
            <a:r>
              <a:rPr lang="nl-NL" sz="1800" dirty="0" err="1" smtClean="0"/>
              <a:t>foods</a:t>
            </a:r>
            <a:endParaRPr lang="nl-NL" sz="1800" dirty="0" smtClean="0"/>
          </a:p>
          <a:p>
            <a:pPr marL="285750" indent="-285750" eaLnBrk="1" hangingPunct="1">
              <a:buFont typeface="Arial" panose="020B0604020202020204" pitchFamily="34" charset="0"/>
              <a:buChar char="•"/>
            </a:pPr>
            <a:r>
              <a:rPr lang="nl-NL" sz="1800" dirty="0" smtClean="0"/>
              <a:t>Veel voorkomende diëten </a:t>
            </a:r>
          </a:p>
          <a:p>
            <a:pPr eaLnBrk="1" hangingPunct="1"/>
            <a:endParaRPr lang="nl-NL" dirty="0" smtClean="0"/>
          </a:p>
          <a:p>
            <a:pPr eaLnBrk="1" hangingPunct="1"/>
            <a:endParaRPr lang="nl-NL" dirty="0" smtClean="0"/>
          </a:p>
          <a:p>
            <a:pPr eaLnBrk="1" hangingPunct="1"/>
            <a:endParaRPr lang="nl-NL" dirty="0" smtClean="0"/>
          </a:p>
          <a:p>
            <a:pPr eaLnBrk="1" hangingPunct="1"/>
            <a:endParaRPr lang="nl-NL" dirty="0" smtClean="0"/>
          </a:p>
          <a:p>
            <a:pPr eaLnBrk="1" hangingPunct="1">
              <a:buNone/>
            </a:pPr>
            <a:r>
              <a:rPr lang="nl-NL" i="1" dirty="0" smtClean="0"/>
              <a:t>                            </a:t>
            </a:r>
            <a:endParaRPr lang="nl-NL" dirty="0" smtClean="0"/>
          </a:p>
        </p:txBody>
      </p:sp>
      <p:pic>
        <p:nvPicPr>
          <p:cNvPr id="1029" name="Picture 5" descr="http://www.dietistekim.be/KimDSC02801.JPG"/>
          <p:cNvPicPr>
            <a:picLocks noChangeAspect="1" noChangeArrowheads="1"/>
          </p:cNvPicPr>
          <p:nvPr/>
        </p:nvPicPr>
        <p:blipFill>
          <a:blip r:embed="rId2" cstate="print"/>
          <a:srcRect/>
          <a:stretch>
            <a:fillRect/>
          </a:stretch>
        </p:blipFill>
        <p:spPr bwMode="auto">
          <a:xfrm>
            <a:off x="583095" y="3655264"/>
            <a:ext cx="3167543" cy="2222008"/>
          </a:xfrm>
          <a:prstGeom prst="rect">
            <a:avLst/>
          </a:prstGeom>
          <a:noFill/>
        </p:spPr>
      </p:pic>
    </p:spTree>
    <p:extLst>
      <p:ext uri="{BB962C8B-B14F-4D97-AF65-F5344CB8AC3E}">
        <p14:creationId xmlns:p14="http://schemas.microsoft.com/office/powerpoint/2010/main" val="2333843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3"/>
          <p:cNvSpPr>
            <a:spLocks noGrp="1"/>
          </p:cNvSpPr>
          <p:nvPr>
            <p:ph type="title"/>
          </p:nvPr>
        </p:nvSpPr>
        <p:spPr/>
        <p:txBody>
          <a:bodyPr>
            <a:noAutofit/>
          </a:bodyPr>
          <a:lstStyle/>
          <a:p>
            <a:pPr eaLnBrk="1" hangingPunct="1"/>
            <a:r>
              <a:rPr lang="nl-NL" dirty="0" smtClean="0"/>
              <a:t/>
            </a:r>
            <a:br>
              <a:rPr lang="nl-NL" dirty="0" smtClean="0"/>
            </a:br>
            <a:r>
              <a:rPr lang="nl-NL" dirty="0" smtClean="0"/>
              <a:t>Hoofdstuk 5: </a:t>
            </a:r>
            <a:r>
              <a:rPr lang="nl-NL" dirty="0" smtClean="0"/>
              <a:t>Dieetvoeding</a:t>
            </a:r>
            <a:r>
              <a:rPr lang="nl-NL" dirty="0" smtClean="0"/>
              <a:t/>
            </a:r>
            <a:br>
              <a:rPr lang="nl-NL" dirty="0" smtClean="0"/>
            </a:br>
            <a:endParaRPr lang="nl-NL" dirty="0" smtClean="0"/>
          </a:p>
        </p:txBody>
      </p:sp>
      <p:sp>
        <p:nvSpPr>
          <p:cNvPr id="4099" name="Tijdelijke aanduiding voor inhoud 4"/>
          <p:cNvSpPr>
            <a:spLocks noGrp="1"/>
          </p:cNvSpPr>
          <p:nvPr>
            <p:ph idx="1"/>
          </p:nvPr>
        </p:nvSpPr>
        <p:spPr/>
        <p:txBody>
          <a:bodyPr>
            <a:normAutofit/>
          </a:bodyPr>
          <a:lstStyle/>
          <a:p>
            <a:pPr eaLnBrk="1" hangingPunct="1">
              <a:buFont typeface="Arial" charset="0"/>
              <a:buNone/>
            </a:pPr>
            <a:r>
              <a:rPr lang="nl-NL" b="1" dirty="0" smtClean="0"/>
              <a:t>5.2. Wat is een dieet?</a:t>
            </a:r>
          </a:p>
          <a:p>
            <a:pPr eaLnBrk="1" hangingPunct="1">
              <a:buFont typeface="Arial" charset="0"/>
              <a:buNone/>
            </a:pPr>
            <a:endParaRPr lang="nl-NL" sz="1800" b="1" dirty="0" smtClean="0"/>
          </a:p>
          <a:p>
            <a:pPr eaLnBrk="1" hangingPunct="1"/>
            <a:r>
              <a:rPr lang="nl-NL" sz="1800" dirty="0" smtClean="0"/>
              <a:t>Een dieet is een voorgeschreven voedingswijze of voeding die om </a:t>
            </a:r>
            <a:r>
              <a:rPr lang="nl-NL" sz="1800" b="1" dirty="0" smtClean="0"/>
              <a:t>medische</a:t>
            </a:r>
            <a:r>
              <a:rPr lang="nl-NL" sz="1800" dirty="0" smtClean="0"/>
              <a:t> redenen afwijkt van ‘normale’ voeding.</a:t>
            </a:r>
            <a:br>
              <a:rPr lang="nl-NL" sz="1800" dirty="0" smtClean="0"/>
            </a:br>
            <a:endParaRPr lang="nl-NL" sz="1800" dirty="0" smtClean="0"/>
          </a:p>
          <a:p>
            <a:pPr eaLnBrk="1" hangingPunct="1"/>
            <a:r>
              <a:rPr lang="nl-NL" sz="1800" dirty="0" smtClean="0"/>
              <a:t>Dat kan gevolgen hebben voor:</a:t>
            </a:r>
          </a:p>
          <a:p>
            <a:pPr marL="285750" indent="-285750" eaLnBrk="1" hangingPunct="1">
              <a:buFont typeface="Arial" panose="020B0604020202020204" pitchFamily="34" charset="0"/>
              <a:buChar char="•"/>
            </a:pPr>
            <a:r>
              <a:rPr lang="nl-NL" sz="1800" dirty="0" smtClean="0"/>
              <a:t>Hoeveelheid voedingsstoffen en energie</a:t>
            </a:r>
          </a:p>
          <a:p>
            <a:pPr marL="285750" indent="-285750" eaLnBrk="1" hangingPunct="1">
              <a:buFont typeface="Arial" panose="020B0604020202020204" pitchFamily="34" charset="0"/>
              <a:buChar char="•"/>
            </a:pPr>
            <a:r>
              <a:rPr lang="nl-NL" sz="1800" dirty="0" smtClean="0"/>
              <a:t>Aantal eetmomenten per dag</a:t>
            </a:r>
          </a:p>
          <a:p>
            <a:pPr marL="285750" indent="-285750" eaLnBrk="1" hangingPunct="1">
              <a:buFont typeface="Arial" panose="020B0604020202020204" pitchFamily="34" charset="0"/>
              <a:buChar char="•"/>
            </a:pPr>
            <a:r>
              <a:rPr lang="nl-NL" sz="1800" dirty="0" smtClean="0"/>
              <a:t>Verdeling van de voedingsstoffen over de verschillende maaltijden</a:t>
            </a:r>
          </a:p>
          <a:p>
            <a:pPr marL="285750" indent="-285750" eaLnBrk="1" hangingPunct="1">
              <a:buFont typeface="Arial" panose="020B0604020202020204" pitchFamily="34" charset="0"/>
              <a:buChar char="•"/>
            </a:pPr>
            <a:r>
              <a:rPr lang="nl-NL" sz="1800" dirty="0" smtClean="0"/>
              <a:t>Consistentie (of structuur) van het eten – bijvoorbeeld gemalen voeding</a:t>
            </a:r>
          </a:p>
          <a:p>
            <a:pPr marL="285750" indent="-285750" eaLnBrk="1" hangingPunct="1">
              <a:buFont typeface="Arial" panose="020B0604020202020204" pitchFamily="34" charset="0"/>
              <a:buChar char="•"/>
            </a:pPr>
            <a:r>
              <a:rPr lang="nl-NL" sz="1800" dirty="0" smtClean="0"/>
              <a:t>Temperatuur van het eten.</a:t>
            </a:r>
            <a:br>
              <a:rPr lang="nl-NL" sz="1800" dirty="0" smtClean="0"/>
            </a:br>
            <a:endParaRPr lang="nl-NL" sz="1800" b="1" dirty="0" smtClean="0"/>
          </a:p>
          <a:p>
            <a:pPr eaLnBrk="1" hangingPunct="1"/>
            <a:r>
              <a:rPr lang="nl-NL" sz="1800" dirty="0" smtClean="0"/>
              <a:t>Dit alles staat vermeld in een </a:t>
            </a:r>
            <a:r>
              <a:rPr lang="nl-NL" sz="1800" b="1" dirty="0" smtClean="0"/>
              <a:t>dieetadvies, </a:t>
            </a:r>
            <a:r>
              <a:rPr lang="nl-NL" sz="1800" dirty="0" smtClean="0"/>
              <a:t>opgesteld door een arts of diëtist.</a:t>
            </a:r>
            <a:endParaRPr lang="nl-NL" sz="1800" b="1" dirty="0" smtClean="0"/>
          </a:p>
        </p:txBody>
      </p:sp>
      <p:pic>
        <p:nvPicPr>
          <p:cNvPr id="12290" name="Picture 2" descr="http://www.afvallenexperts.nl/wp-content/uploads/2014/06/4dagendieet.jpg"/>
          <p:cNvPicPr>
            <a:picLocks noChangeAspect="1" noChangeArrowheads="1"/>
          </p:cNvPicPr>
          <p:nvPr/>
        </p:nvPicPr>
        <p:blipFill>
          <a:blip r:embed="rId2" cstate="print"/>
          <a:srcRect/>
          <a:stretch>
            <a:fillRect/>
          </a:stretch>
        </p:blipFill>
        <p:spPr bwMode="auto">
          <a:xfrm>
            <a:off x="6084168" y="2564904"/>
            <a:ext cx="1932732" cy="1274018"/>
          </a:xfrm>
          <a:prstGeom prst="rect">
            <a:avLst/>
          </a:prstGeom>
          <a:noFill/>
        </p:spPr>
      </p:pic>
    </p:spTree>
    <p:extLst>
      <p:ext uri="{BB962C8B-B14F-4D97-AF65-F5344CB8AC3E}">
        <p14:creationId xmlns:p14="http://schemas.microsoft.com/office/powerpoint/2010/main" val="3946751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3"/>
          <p:cNvSpPr>
            <a:spLocks noGrp="1"/>
          </p:cNvSpPr>
          <p:nvPr>
            <p:ph type="title"/>
          </p:nvPr>
        </p:nvSpPr>
        <p:spPr/>
        <p:txBody>
          <a:bodyPr>
            <a:noAutofit/>
          </a:bodyPr>
          <a:lstStyle/>
          <a:p>
            <a:pPr eaLnBrk="1" hangingPunct="1"/>
            <a:r>
              <a:rPr lang="nl-NL" dirty="0" smtClean="0"/>
              <a:t/>
            </a:r>
            <a:br>
              <a:rPr lang="nl-NL" dirty="0" smtClean="0"/>
            </a:br>
            <a:r>
              <a:rPr lang="nl-NL" dirty="0" smtClean="0"/>
              <a:t>Hoofdstuk 5: Dieetvoeding</a:t>
            </a:r>
            <a:br>
              <a:rPr lang="nl-NL" dirty="0" smtClean="0"/>
            </a:br>
            <a:endParaRPr lang="nl-NL" dirty="0" smtClean="0"/>
          </a:p>
        </p:txBody>
      </p:sp>
      <p:sp>
        <p:nvSpPr>
          <p:cNvPr id="4099" name="Tijdelijke aanduiding voor inhoud 4"/>
          <p:cNvSpPr>
            <a:spLocks noGrp="1"/>
          </p:cNvSpPr>
          <p:nvPr>
            <p:ph idx="1"/>
          </p:nvPr>
        </p:nvSpPr>
        <p:spPr/>
        <p:txBody>
          <a:bodyPr/>
          <a:lstStyle/>
          <a:p>
            <a:pPr eaLnBrk="1" hangingPunct="1">
              <a:buFont typeface="Arial" charset="0"/>
              <a:buNone/>
            </a:pPr>
            <a:r>
              <a:rPr lang="nl-NL" b="1" dirty="0" smtClean="0"/>
              <a:t>5.2. Wat is een dieet?</a:t>
            </a:r>
          </a:p>
          <a:p>
            <a:pPr marL="285750" indent="-285750" eaLnBrk="1" hangingPunct="1">
              <a:buFont typeface="Arial" panose="020B0604020202020204" pitchFamily="34" charset="0"/>
              <a:buChar char="•"/>
            </a:pPr>
            <a:endParaRPr lang="nl-NL" sz="1800" b="1" dirty="0" smtClean="0"/>
          </a:p>
          <a:p>
            <a:pPr marL="285750" indent="-285750" eaLnBrk="1" hangingPunct="1">
              <a:buFont typeface="Arial" panose="020B0604020202020204" pitchFamily="34" charset="0"/>
              <a:buChar char="•"/>
            </a:pPr>
            <a:r>
              <a:rPr lang="nl-NL" sz="1800" dirty="0" smtClean="0"/>
              <a:t>Een dieet moet zo veel mogelijk aansluiten bij iemands voedingsgewoonten.  </a:t>
            </a:r>
          </a:p>
          <a:p>
            <a:pPr marL="285750" indent="-285750" eaLnBrk="1" hangingPunct="1">
              <a:buFont typeface="Arial" panose="020B0604020202020204" pitchFamily="34" charset="0"/>
              <a:buChar char="•"/>
            </a:pPr>
            <a:r>
              <a:rPr lang="nl-NL" sz="1800" dirty="0" smtClean="0"/>
              <a:t>Daarom is een </a:t>
            </a:r>
            <a:r>
              <a:rPr lang="nl-NL" sz="1800" b="1" dirty="0" smtClean="0"/>
              <a:t>voedingsanamnese</a:t>
            </a:r>
            <a:r>
              <a:rPr lang="nl-NL" sz="1800" dirty="0" smtClean="0"/>
              <a:t> heel belangrijk.  </a:t>
            </a:r>
          </a:p>
          <a:p>
            <a:pPr marL="285750" indent="-285750" eaLnBrk="1" hangingPunct="1">
              <a:buFont typeface="Arial" panose="020B0604020202020204" pitchFamily="34" charset="0"/>
              <a:buChar char="•"/>
            </a:pPr>
            <a:r>
              <a:rPr lang="nl-NL" sz="1800" dirty="0" smtClean="0"/>
              <a:t>Dat is een interview of vragenlijst waardoor je informatie krijgt over wat iemand eet. </a:t>
            </a:r>
          </a:p>
          <a:p>
            <a:pPr eaLnBrk="1" hangingPunct="1"/>
            <a:endParaRPr lang="nl-NL" sz="1800" dirty="0" smtClean="0"/>
          </a:p>
        </p:txBody>
      </p:sp>
      <p:pic>
        <p:nvPicPr>
          <p:cNvPr id="5" name="Picture 4" descr="http://www.azoudenaarde.be/kunst/diensten/dieet3.JPG"/>
          <p:cNvPicPr>
            <a:picLocks noChangeAspect="1" noChangeArrowheads="1"/>
          </p:cNvPicPr>
          <p:nvPr/>
        </p:nvPicPr>
        <p:blipFill>
          <a:blip r:embed="rId2" cstate="print"/>
          <a:srcRect/>
          <a:stretch>
            <a:fillRect/>
          </a:stretch>
        </p:blipFill>
        <p:spPr bwMode="auto">
          <a:xfrm>
            <a:off x="585799" y="3655264"/>
            <a:ext cx="3560910" cy="2222008"/>
          </a:xfrm>
          <a:prstGeom prst="rect">
            <a:avLst/>
          </a:prstGeom>
          <a:noFill/>
        </p:spPr>
      </p:pic>
    </p:spTree>
    <p:extLst>
      <p:ext uri="{BB962C8B-B14F-4D97-AF65-F5344CB8AC3E}">
        <p14:creationId xmlns:p14="http://schemas.microsoft.com/office/powerpoint/2010/main" val="34316143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3"/>
          <p:cNvSpPr>
            <a:spLocks noGrp="1"/>
          </p:cNvSpPr>
          <p:nvPr>
            <p:ph type="title"/>
          </p:nvPr>
        </p:nvSpPr>
        <p:spPr/>
        <p:txBody>
          <a:bodyPr>
            <a:noAutofit/>
          </a:bodyPr>
          <a:lstStyle/>
          <a:p>
            <a:pPr eaLnBrk="1" hangingPunct="1"/>
            <a:r>
              <a:rPr lang="nl-NL" dirty="0" smtClean="0"/>
              <a:t/>
            </a:r>
            <a:br>
              <a:rPr lang="nl-NL" dirty="0" smtClean="0"/>
            </a:br>
            <a:r>
              <a:rPr lang="nl-NL" dirty="0" smtClean="0"/>
              <a:t>Hoofdstuk 5: </a:t>
            </a:r>
            <a:r>
              <a:rPr lang="nl-NL" dirty="0" smtClean="0"/>
              <a:t>Dieetvoeding</a:t>
            </a:r>
            <a:r>
              <a:rPr lang="nl-NL" dirty="0" smtClean="0"/>
              <a:t/>
            </a:r>
            <a:br>
              <a:rPr lang="nl-NL" dirty="0" smtClean="0"/>
            </a:br>
            <a:endParaRPr lang="nl-NL" dirty="0" smtClean="0"/>
          </a:p>
        </p:txBody>
      </p:sp>
      <p:sp>
        <p:nvSpPr>
          <p:cNvPr id="4099" name="Tijdelijke aanduiding voor inhoud 4"/>
          <p:cNvSpPr>
            <a:spLocks noGrp="1"/>
          </p:cNvSpPr>
          <p:nvPr>
            <p:ph idx="1"/>
          </p:nvPr>
        </p:nvSpPr>
        <p:spPr/>
        <p:txBody>
          <a:bodyPr>
            <a:normAutofit/>
          </a:bodyPr>
          <a:lstStyle/>
          <a:p>
            <a:pPr eaLnBrk="1" hangingPunct="1">
              <a:buFont typeface="Arial" charset="0"/>
              <a:buNone/>
            </a:pPr>
            <a:r>
              <a:rPr lang="nl-NL" b="1" dirty="0" smtClean="0"/>
              <a:t>5.3. Soorten diëten</a:t>
            </a:r>
          </a:p>
          <a:p>
            <a:pPr eaLnBrk="1" hangingPunct="1">
              <a:buFont typeface="Arial" charset="0"/>
              <a:buNone/>
            </a:pPr>
            <a:endParaRPr lang="nl-NL" sz="1800" b="1" dirty="0" smtClean="0"/>
          </a:p>
          <a:p>
            <a:pPr eaLnBrk="1" hangingPunct="1"/>
            <a:r>
              <a:rPr lang="nl-NL" sz="1800" b="1" dirty="0" smtClean="0"/>
              <a:t>Voedingsstofbeperkte diëten</a:t>
            </a:r>
          </a:p>
          <a:p>
            <a:pPr eaLnBrk="1" hangingPunct="1">
              <a:buNone/>
            </a:pPr>
            <a:r>
              <a:rPr lang="nl-NL" sz="1800" dirty="0" smtClean="0"/>
              <a:t>	Zoals: energiebeperkt, eiwitbeperkt, natriumbeperkt, koolhydraatbeperkt</a:t>
            </a:r>
          </a:p>
          <a:p>
            <a:pPr eaLnBrk="1" hangingPunct="1"/>
            <a:endParaRPr lang="nl-NL" sz="1800" dirty="0" smtClean="0"/>
          </a:p>
          <a:p>
            <a:pPr eaLnBrk="1" hangingPunct="1"/>
            <a:r>
              <a:rPr lang="nl-NL" sz="1800" b="1" dirty="0" smtClean="0"/>
              <a:t>Voedingsstofverrijkte diëten</a:t>
            </a:r>
          </a:p>
          <a:p>
            <a:pPr eaLnBrk="1" hangingPunct="1">
              <a:buNone/>
            </a:pPr>
            <a:r>
              <a:rPr lang="nl-NL" sz="1800" dirty="0" smtClean="0"/>
              <a:t>	Zoals: </a:t>
            </a:r>
            <a:r>
              <a:rPr lang="nl-NL" sz="1800" dirty="0" err="1" smtClean="0"/>
              <a:t>energie-eiwitverrijkt</a:t>
            </a:r>
            <a:r>
              <a:rPr lang="nl-NL" sz="1800" dirty="0" smtClean="0"/>
              <a:t>, </a:t>
            </a:r>
            <a:r>
              <a:rPr lang="nl-NL" sz="1800" dirty="0" err="1" smtClean="0"/>
              <a:t>voedingsvezelverrijkt</a:t>
            </a:r>
            <a:r>
              <a:rPr lang="nl-NL" sz="1800" dirty="0" smtClean="0"/>
              <a:t>, </a:t>
            </a:r>
            <a:r>
              <a:rPr lang="nl-NL" sz="1800" dirty="0" err="1" smtClean="0"/>
              <a:t>koolhydraatverrijkt</a:t>
            </a:r>
            <a:endParaRPr lang="nl-NL" sz="1800" dirty="0" smtClean="0"/>
          </a:p>
          <a:p>
            <a:pPr eaLnBrk="1" hangingPunct="1"/>
            <a:endParaRPr lang="nl-NL" sz="1800" dirty="0" smtClean="0"/>
          </a:p>
          <a:p>
            <a:pPr eaLnBrk="1" hangingPunct="1"/>
            <a:r>
              <a:rPr lang="nl-NL" sz="1800" b="1" dirty="0" smtClean="0"/>
              <a:t>Voedingsstofvrije diëten</a:t>
            </a:r>
          </a:p>
          <a:p>
            <a:pPr eaLnBrk="1" hangingPunct="1">
              <a:buNone/>
            </a:pPr>
            <a:r>
              <a:rPr lang="nl-NL" sz="1800" dirty="0" smtClean="0"/>
              <a:t>	Zoals: glutenvrij, lactosevrij, vetvrij</a:t>
            </a:r>
          </a:p>
          <a:p>
            <a:pPr eaLnBrk="1" hangingPunct="1"/>
            <a:endParaRPr lang="nl-NL" sz="1800" dirty="0" smtClean="0"/>
          </a:p>
          <a:p>
            <a:pPr eaLnBrk="1" hangingPunct="1"/>
            <a:r>
              <a:rPr lang="nl-NL" i="1" dirty="0" smtClean="0"/>
              <a:t>                    </a:t>
            </a:r>
            <a:endParaRPr lang="nl-NL" dirty="0" smtClean="0"/>
          </a:p>
        </p:txBody>
      </p:sp>
      <p:pic>
        <p:nvPicPr>
          <p:cNvPr id="4" name="Picture 2" descr="http://users.skynet.be/hofmeester/tuinartikels/dieet.jpg"/>
          <p:cNvPicPr>
            <a:picLocks noChangeAspect="1" noChangeArrowheads="1"/>
          </p:cNvPicPr>
          <p:nvPr/>
        </p:nvPicPr>
        <p:blipFill>
          <a:blip r:embed="rId2" cstate="print"/>
          <a:srcRect/>
          <a:stretch>
            <a:fillRect/>
          </a:stretch>
        </p:blipFill>
        <p:spPr bwMode="auto">
          <a:xfrm>
            <a:off x="5950496" y="3789040"/>
            <a:ext cx="2736304" cy="1759053"/>
          </a:xfrm>
          <a:prstGeom prst="rect">
            <a:avLst/>
          </a:prstGeom>
          <a:noFill/>
        </p:spPr>
      </p:pic>
    </p:spTree>
    <p:extLst>
      <p:ext uri="{BB962C8B-B14F-4D97-AF65-F5344CB8AC3E}">
        <p14:creationId xmlns:p14="http://schemas.microsoft.com/office/powerpoint/2010/main" val="1818751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3"/>
          <p:cNvSpPr>
            <a:spLocks noGrp="1"/>
          </p:cNvSpPr>
          <p:nvPr>
            <p:ph type="title"/>
          </p:nvPr>
        </p:nvSpPr>
        <p:spPr/>
        <p:txBody>
          <a:bodyPr>
            <a:noAutofit/>
          </a:bodyPr>
          <a:lstStyle/>
          <a:p>
            <a:pPr eaLnBrk="1" hangingPunct="1"/>
            <a:r>
              <a:rPr lang="nl-NL" dirty="0" smtClean="0"/>
              <a:t/>
            </a:r>
            <a:br>
              <a:rPr lang="nl-NL" dirty="0" smtClean="0"/>
            </a:br>
            <a:r>
              <a:rPr lang="nl-NL" dirty="0" smtClean="0"/>
              <a:t>Hoofdstuk 5: Dieetvoeding</a:t>
            </a:r>
            <a:br>
              <a:rPr lang="nl-NL" dirty="0" smtClean="0"/>
            </a:br>
            <a:endParaRPr lang="nl-NL" dirty="0" smtClean="0"/>
          </a:p>
        </p:txBody>
      </p:sp>
      <p:sp>
        <p:nvSpPr>
          <p:cNvPr id="4099" name="Tijdelijke aanduiding voor inhoud 4"/>
          <p:cNvSpPr>
            <a:spLocks noGrp="1"/>
          </p:cNvSpPr>
          <p:nvPr>
            <p:ph idx="1"/>
          </p:nvPr>
        </p:nvSpPr>
        <p:spPr>
          <a:xfrm>
            <a:off x="457200" y="1351309"/>
            <a:ext cx="8435280" cy="4525963"/>
          </a:xfrm>
        </p:spPr>
        <p:txBody>
          <a:bodyPr>
            <a:normAutofit/>
          </a:bodyPr>
          <a:lstStyle/>
          <a:p>
            <a:pPr eaLnBrk="1" hangingPunct="1">
              <a:buFont typeface="Arial" charset="0"/>
              <a:buNone/>
            </a:pPr>
            <a:r>
              <a:rPr lang="nl-NL" b="1" dirty="0" smtClean="0"/>
              <a:t>5.4. Dieetproducten, voedingssupplementen en </a:t>
            </a:r>
            <a:r>
              <a:rPr lang="nl-NL" b="1" dirty="0" err="1" smtClean="0"/>
              <a:t>functional</a:t>
            </a:r>
            <a:r>
              <a:rPr lang="nl-NL" b="1" dirty="0" smtClean="0"/>
              <a:t> </a:t>
            </a:r>
            <a:r>
              <a:rPr lang="nl-NL" b="1" dirty="0" err="1" smtClean="0"/>
              <a:t>foods</a:t>
            </a:r>
            <a:endParaRPr lang="nl-NL" b="1" dirty="0" smtClean="0"/>
          </a:p>
          <a:p>
            <a:pPr eaLnBrk="1" hangingPunct="1">
              <a:buFont typeface="Arial" charset="0"/>
              <a:buNone/>
            </a:pPr>
            <a:endParaRPr lang="nl-NL" sz="1800" b="1" dirty="0" smtClean="0"/>
          </a:p>
          <a:p>
            <a:pPr marL="285750" indent="-285750" eaLnBrk="1" hangingPunct="1">
              <a:buFont typeface="Arial" panose="020B0604020202020204" pitchFamily="34" charset="0"/>
              <a:buChar char="•"/>
            </a:pPr>
            <a:r>
              <a:rPr lang="nl-NL" sz="1800" b="1" dirty="0" smtClean="0"/>
              <a:t>Dieetproducten</a:t>
            </a:r>
            <a:r>
              <a:rPr lang="nl-NL" sz="1800" dirty="0" smtClean="0"/>
              <a:t> en zijn voedingsmiddelen of producten die speciaal voor een specifiek dieet bedoeld zijn.  </a:t>
            </a:r>
          </a:p>
          <a:p>
            <a:pPr marL="285750" indent="-285750" eaLnBrk="1" hangingPunct="1">
              <a:buFont typeface="Arial" panose="020B0604020202020204" pitchFamily="34" charset="0"/>
              <a:buChar char="•"/>
            </a:pPr>
            <a:endParaRPr lang="nl-NL" sz="1800" dirty="0" smtClean="0"/>
          </a:p>
          <a:p>
            <a:pPr marL="285750" indent="-285750" eaLnBrk="1" hangingPunct="1">
              <a:buFont typeface="Arial" panose="020B0604020202020204" pitchFamily="34" charset="0"/>
              <a:buChar char="•"/>
            </a:pPr>
            <a:r>
              <a:rPr lang="nl-NL" sz="1800" dirty="0" smtClean="0"/>
              <a:t>Ze hebben een andere </a:t>
            </a:r>
            <a:r>
              <a:rPr lang="nl-NL" sz="1800" b="1" dirty="0" smtClean="0"/>
              <a:t>samenstelling</a:t>
            </a:r>
            <a:r>
              <a:rPr lang="nl-NL" sz="1800" dirty="0" smtClean="0"/>
              <a:t> dan gewone voeding. </a:t>
            </a:r>
          </a:p>
          <a:p>
            <a:pPr eaLnBrk="1" hangingPunct="1"/>
            <a:endParaRPr lang="nl-NL" sz="1800" dirty="0" smtClean="0"/>
          </a:p>
          <a:p>
            <a:pPr marL="285750" indent="-285750" eaLnBrk="1" hangingPunct="1">
              <a:buFont typeface="Arial" panose="020B0604020202020204" pitchFamily="34" charset="0"/>
              <a:buChar char="•"/>
            </a:pPr>
            <a:r>
              <a:rPr lang="nl-NL" sz="1800" dirty="0" smtClean="0"/>
              <a:t>Een </a:t>
            </a:r>
            <a:r>
              <a:rPr lang="nl-NL" sz="1800" b="1" dirty="0" smtClean="0"/>
              <a:t>dieetpreparaat</a:t>
            </a:r>
            <a:r>
              <a:rPr lang="nl-NL" sz="1800" dirty="0" smtClean="0"/>
              <a:t> heeft ook een andere </a:t>
            </a:r>
            <a:r>
              <a:rPr lang="nl-NL" sz="1800" b="1" dirty="0" smtClean="0"/>
              <a:t>vorm.</a:t>
            </a:r>
          </a:p>
        </p:txBody>
      </p:sp>
      <p:pic>
        <p:nvPicPr>
          <p:cNvPr id="9218" name="Picture 2" descr="http://assets.viata.be/uploads/cache/product_original/img/product/nutricia-protifar-poeder-225g.jpg"/>
          <p:cNvPicPr>
            <a:picLocks noChangeAspect="1" noChangeArrowheads="1"/>
          </p:cNvPicPr>
          <p:nvPr/>
        </p:nvPicPr>
        <p:blipFill>
          <a:blip r:embed="rId2" cstate="print"/>
          <a:srcRect/>
          <a:stretch>
            <a:fillRect/>
          </a:stretch>
        </p:blipFill>
        <p:spPr bwMode="auto">
          <a:xfrm>
            <a:off x="6876256" y="4005064"/>
            <a:ext cx="1913706" cy="1913706"/>
          </a:xfrm>
          <a:prstGeom prst="rect">
            <a:avLst/>
          </a:prstGeom>
          <a:noFill/>
        </p:spPr>
      </p:pic>
      <p:pic>
        <p:nvPicPr>
          <p:cNvPr id="9220" name="Picture 4" descr="https://www.delixl.nl/media/content/category_snippits/Becelproactiveoriginal.jpg"/>
          <p:cNvPicPr>
            <a:picLocks noChangeAspect="1" noChangeArrowheads="1"/>
          </p:cNvPicPr>
          <p:nvPr/>
        </p:nvPicPr>
        <p:blipFill>
          <a:blip r:embed="rId3" cstate="print"/>
          <a:srcRect/>
          <a:stretch>
            <a:fillRect/>
          </a:stretch>
        </p:blipFill>
        <p:spPr bwMode="auto">
          <a:xfrm>
            <a:off x="5004048" y="4744813"/>
            <a:ext cx="1638452" cy="1132459"/>
          </a:xfrm>
          <a:prstGeom prst="rect">
            <a:avLst/>
          </a:prstGeom>
          <a:noFill/>
        </p:spPr>
      </p:pic>
    </p:spTree>
    <p:extLst>
      <p:ext uri="{BB962C8B-B14F-4D97-AF65-F5344CB8AC3E}">
        <p14:creationId xmlns:p14="http://schemas.microsoft.com/office/powerpoint/2010/main" val="15304908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3"/>
          <p:cNvSpPr>
            <a:spLocks noGrp="1"/>
          </p:cNvSpPr>
          <p:nvPr>
            <p:ph type="title"/>
          </p:nvPr>
        </p:nvSpPr>
        <p:spPr/>
        <p:txBody>
          <a:bodyPr>
            <a:noAutofit/>
          </a:bodyPr>
          <a:lstStyle/>
          <a:p>
            <a:pPr eaLnBrk="1" hangingPunct="1"/>
            <a:r>
              <a:rPr lang="nl-NL" dirty="0" smtClean="0"/>
              <a:t/>
            </a:r>
            <a:br>
              <a:rPr lang="nl-NL" dirty="0" smtClean="0"/>
            </a:br>
            <a:r>
              <a:rPr lang="nl-NL" dirty="0" smtClean="0"/>
              <a:t>Hoofdstuk 5: Dieetvoeding</a:t>
            </a:r>
            <a:br>
              <a:rPr lang="nl-NL" dirty="0" smtClean="0"/>
            </a:br>
            <a:endParaRPr lang="nl-NL" dirty="0" smtClean="0"/>
          </a:p>
        </p:txBody>
      </p:sp>
      <p:sp>
        <p:nvSpPr>
          <p:cNvPr id="4099" name="Tijdelijke aanduiding voor inhoud 4"/>
          <p:cNvSpPr>
            <a:spLocks noGrp="1"/>
          </p:cNvSpPr>
          <p:nvPr>
            <p:ph idx="1"/>
          </p:nvPr>
        </p:nvSpPr>
        <p:spPr>
          <a:xfrm>
            <a:off x="457200" y="1351309"/>
            <a:ext cx="8363272" cy="4525963"/>
          </a:xfrm>
        </p:spPr>
        <p:txBody>
          <a:bodyPr>
            <a:normAutofit fontScale="92500" lnSpcReduction="10000"/>
          </a:bodyPr>
          <a:lstStyle/>
          <a:p>
            <a:pPr eaLnBrk="1" hangingPunct="1">
              <a:lnSpc>
                <a:spcPct val="110000"/>
              </a:lnSpc>
              <a:buFont typeface="Arial" charset="0"/>
              <a:buNone/>
            </a:pPr>
            <a:r>
              <a:rPr lang="nl-NL" sz="2600" b="1" dirty="0" smtClean="0"/>
              <a:t>5.4. Dieetproducten, voedingssupplementen en </a:t>
            </a:r>
            <a:r>
              <a:rPr lang="nl-NL" sz="2600" b="1" dirty="0" err="1" smtClean="0"/>
              <a:t>functional</a:t>
            </a:r>
            <a:r>
              <a:rPr lang="nl-NL" sz="2600" b="1" dirty="0" smtClean="0"/>
              <a:t> </a:t>
            </a:r>
            <a:r>
              <a:rPr lang="nl-NL" sz="2600" b="1" dirty="0" err="1" smtClean="0"/>
              <a:t>foods</a:t>
            </a:r>
            <a:endParaRPr lang="nl-NL" sz="2600" b="1" dirty="0" smtClean="0"/>
          </a:p>
          <a:p>
            <a:pPr eaLnBrk="1" hangingPunct="1">
              <a:buFont typeface="Arial" charset="0"/>
              <a:buNone/>
            </a:pPr>
            <a:endParaRPr lang="nl-NL" b="1" dirty="0" smtClean="0"/>
          </a:p>
          <a:p>
            <a:pPr eaLnBrk="1" hangingPunct="1"/>
            <a:r>
              <a:rPr lang="nl-NL" sz="1800" b="1" dirty="0" smtClean="0"/>
              <a:t>Voedingssupplementen</a:t>
            </a:r>
            <a:r>
              <a:rPr lang="nl-NL" sz="1800" dirty="0" smtClean="0"/>
              <a:t> zijn: </a:t>
            </a:r>
          </a:p>
          <a:p>
            <a:pPr marL="285750" indent="-285750" eaLnBrk="1" hangingPunct="1">
              <a:buFont typeface="Arial" panose="020B0604020202020204" pitchFamily="34" charset="0"/>
              <a:buChar char="•"/>
            </a:pPr>
            <a:r>
              <a:rPr lang="nl-NL" sz="1800" dirty="0" smtClean="0"/>
              <a:t>dranken,</a:t>
            </a:r>
          </a:p>
          <a:p>
            <a:pPr marL="285750" indent="-285750" eaLnBrk="1" hangingPunct="1">
              <a:buFont typeface="Arial" panose="020B0604020202020204" pitchFamily="34" charset="0"/>
              <a:buChar char="•"/>
            </a:pPr>
            <a:r>
              <a:rPr lang="nl-NL" sz="1800" dirty="0" smtClean="0"/>
              <a:t>capsules,</a:t>
            </a:r>
          </a:p>
          <a:p>
            <a:pPr marL="285750" indent="-285750" eaLnBrk="1" hangingPunct="1">
              <a:buFont typeface="Arial" panose="020B0604020202020204" pitchFamily="34" charset="0"/>
              <a:buChar char="•"/>
            </a:pPr>
            <a:r>
              <a:rPr lang="nl-NL" sz="1800" dirty="0" smtClean="0"/>
              <a:t>tabletten </a:t>
            </a:r>
          </a:p>
          <a:p>
            <a:pPr marL="285750" indent="-285750" eaLnBrk="1" hangingPunct="1">
              <a:buFont typeface="Arial" panose="020B0604020202020204" pitchFamily="34" charset="0"/>
              <a:buChar char="•"/>
            </a:pPr>
            <a:r>
              <a:rPr lang="nl-NL" sz="1800" dirty="0"/>
              <a:t>o</a:t>
            </a:r>
            <a:r>
              <a:rPr lang="nl-NL" sz="1800" dirty="0" smtClean="0"/>
              <a:t>f poedervormige producten die bedoeld zijn om eventuele </a:t>
            </a:r>
            <a:r>
              <a:rPr lang="nl-NL" sz="1800" b="1" dirty="0" smtClean="0"/>
              <a:t>tekorten</a:t>
            </a:r>
            <a:r>
              <a:rPr lang="nl-NL" sz="1800" dirty="0" smtClean="0"/>
              <a:t>  in de voeding aan te vullen. </a:t>
            </a:r>
          </a:p>
          <a:p>
            <a:pPr eaLnBrk="1" hangingPunct="1">
              <a:buNone/>
            </a:pPr>
            <a:endParaRPr lang="nl-NL" dirty="0" smtClean="0"/>
          </a:p>
          <a:p>
            <a:pPr eaLnBrk="1" hangingPunct="1"/>
            <a:endParaRPr lang="nl-NL" dirty="0" smtClean="0"/>
          </a:p>
          <a:p>
            <a:pPr eaLnBrk="1" hangingPunct="1"/>
            <a:endParaRPr lang="nl-NL" dirty="0" smtClean="0"/>
          </a:p>
          <a:p>
            <a:pPr eaLnBrk="1" hangingPunct="1"/>
            <a:endParaRPr lang="nl-NL" dirty="0" smtClean="0"/>
          </a:p>
          <a:p>
            <a:pPr eaLnBrk="1" hangingPunct="1">
              <a:buNone/>
            </a:pPr>
            <a:r>
              <a:rPr lang="nl-NL" i="1" dirty="0" smtClean="0"/>
              <a:t>                            </a:t>
            </a:r>
            <a:endParaRPr lang="nl-NL" dirty="0" smtClean="0"/>
          </a:p>
        </p:txBody>
      </p:sp>
      <p:pic>
        <p:nvPicPr>
          <p:cNvPr id="11266" name="Picture 2" descr="http://s.s-bol.com/imgbase0/imagebase3/extralarge/FC/4/6/2/8/9200000005158264.jpg">
            <a:hlinkClick r:id="rId2"/>
          </p:cNvPr>
          <p:cNvPicPr>
            <a:picLocks noChangeAspect="1" noChangeArrowheads="1"/>
          </p:cNvPicPr>
          <p:nvPr/>
        </p:nvPicPr>
        <p:blipFill>
          <a:blip r:embed="rId3" cstate="print"/>
          <a:srcRect/>
          <a:stretch>
            <a:fillRect/>
          </a:stretch>
        </p:blipFill>
        <p:spPr bwMode="auto">
          <a:xfrm>
            <a:off x="5351586" y="3933056"/>
            <a:ext cx="964402" cy="1584176"/>
          </a:xfrm>
          <a:prstGeom prst="rect">
            <a:avLst/>
          </a:prstGeom>
          <a:noFill/>
        </p:spPr>
      </p:pic>
      <p:pic>
        <p:nvPicPr>
          <p:cNvPr id="11268" name="Picture 4" descr="http://www.syrinx-info.net/wp-content/uploads/2014/09/Food-Supplements.jpg">
            <a:hlinkClick r:id="rId4"/>
          </p:cNvPr>
          <p:cNvPicPr>
            <a:picLocks noChangeAspect="1" noChangeArrowheads="1"/>
          </p:cNvPicPr>
          <p:nvPr/>
        </p:nvPicPr>
        <p:blipFill>
          <a:blip r:embed="rId5" cstate="print"/>
          <a:srcRect/>
          <a:stretch>
            <a:fillRect/>
          </a:stretch>
        </p:blipFill>
        <p:spPr bwMode="auto">
          <a:xfrm>
            <a:off x="2339752" y="3933056"/>
            <a:ext cx="2267744" cy="1700808"/>
          </a:xfrm>
          <a:prstGeom prst="rect">
            <a:avLst/>
          </a:prstGeom>
          <a:noFill/>
        </p:spPr>
      </p:pic>
      <p:pic>
        <p:nvPicPr>
          <p:cNvPr id="11270" name="Picture 6" descr="http://images.iherb.com/l/BAR-61008-1.jpg"/>
          <p:cNvPicPr>
            <a:picLocks noChangeAspect="1" noChangeArrowheads="1"/>
          </p:cNvPicPr>
          <p:nvPr/>
        </p:nvPicPr>
        <p:blipFill>
          <a:blip r:embed="rId6" cstate="print"/>
          <a:srcRect/>
          <a:stretch>
            <a:fillRect/>
          </a:stretch>
        </p:blipFill>
        <p:spPr bwMode="auto">
          <a:xfrm>
            <a:off x="395536" y="3933056"/>
            <a:ext cx="1524670" cy="1524670"/>
          </a:xfrm>
          <a:prstGeom prst="rect">
            <a:avLst/>
          </a:prstGeom>
          <a:noFill/>
        </p:spPr>
      </p:pic>
    </p:spTree>
    <p:extLst>
      <p:ext uri="{BB962C8B-B14F-4D97-AF65-F5344CB8AC3E}">
        <p14:creationId xmlns:p14="http://schemas.microsoft.com/office/powerpoint/2010/main" val="2179323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3"/>
          <p:cNvSpPr>
            <a:spLocks noGrp="1"/>
          </p:cNvSpPr>
          <p:nvPr>
            <p:ph type="title"/>
          </p:nvPr>
        </p:nvSpPr>
        <p:spPr/>
        <p:txBody>
          <a:bodyPr>
            <a:noAutofit/>
          </a:bodyPr>
          <a:lstStyle/>
          <a:p>
            <a:pPr eaLnBrk="1" hangingPunct="1"/>
            <a:r>
              <a:rPr lang="nl-NL" dirty="0" smtClean="0"/>
              <a:t/>
            </a:r>
            <a:br>
              <a:rPr lang="nl-NL" dirty="0" smtClean="0"/>
            </a:br>
            <a:r>
              <a:rPr lang="nl-NL" dirty="0" smtClean="0"/>
              <a:t>Hoofdstuk 5: Dieetvoeding</a:t>
            </a:r>
            <a:br>
              <a:rPr lang="nl-NL" dirty="0" smtClean="0"/>
            </a:br>
            <a:endParaRPr lang="nl-NL" dirty="0" smtClean="0"/>
          </a:p>
        </p:txBody>
      </p:sp>
      <p:sp>
        <p:nvSpPr>
          <p:cNvPr id="4099" name="Tijdelijke aanduiding voor inhoud 4"/>
          <p:cNvSpPr>
            <a:spLocks noGrp="1"/>
          </p:cNvSpPr>
          <p:nvPr>
            <p:ph idx="1"/>
          </p:nvPr>
        </p:nvSpPr>
        <p:spPr>
          <a:xfrm>
            <a:off x="457200" y="1351309"/>
            <a:ext cx="8363272" cy="4525963"/>
          </a:xfrm>
        </p:spPr>
        <p:txBody>
          <a:bodyPr>
            <a:normAutofit lnSpcReduction="10000"/>
          </a:bodyPr>
          <a:lstStyle/>
          <a:p>
            <a:pPr eaLnBrk="1" hangingPunct="1">
              <a:buFont typeface="Arial" charset="0"/>
              <a:buNone/>
            </a:pPr>
            <a:r>
              <a:rPr lang="nl-NL" b="1" dirty="0" smtClean="0"/>
              <a:t>5.4. Dieetproducten, voedingssupplementen en </a:t>
            </a:r>
            <a:r>
              <a:rPr lang="nl-NL" b="1" dirty="0" err="1" smtClean="0"/>
              <a:t>functional</a:t>
            </a:r>
            <a:r>
              <a:rPr lang="nl-NL" b="1" dirty="0" smtClean="0"/>
              <a:t> </a:t>
            </a:r>
            <a:r>
              <a:rPr lang="nl-NL" b="1" dirty="0" err="1" smtClean="0"/>
              <a:t>foods</a:t>
            </a:r>
            <a:endParaRPr lang="nl-NL" b="1" dirty="0" smtClean="0"/>
          </a:p>
          <a:p>
            <a:pPr eaLnBrk="1" hangingPunct="1">
              <a:buFont typeface="Arial" charset="0"/>
              <a:buNone/>
            </a:pPr>
            <a:endParaRPr lang="nl-NL" sz="1900" b="1" dirty="0" smtClean="0"/>
          </a:p>
          <a:p>
            <a:pPr eaLnBrk="1" hangingPunct="1"/>
            <a:r>
              <a:rPr lang="nl-NL" sz="1900" b="1" dirty="0" err="1" smtClean="0"/>
              <a:t>Functional</a:t>
            </a:r>
            <a:r>
              <a:rPr lang="nl-NL" sz="1900" b="1" dirty="0" smtClean="0"/>
              <a:t> </a:t>
            </a:r>
            <a:r>
              <a:rPr lang="nl-NL" sz="1900" b="1" dirty="0" err="1" smtClean="0"/>
              <a:t>foods</a:t>
            </a:r>
            <a:r>
              <a:rPr lang="nl-NL" sz="1900" b="1" dirty="0" smtClean="0"/>
              <a:t> </a:t>
            </a:r>
            <a:endParaRPr lang="nl-NL" sz="1900" dirty="0" smtClean="0"/>
          </a:p>
          <a:p>
            <a:pPr marL="342900" indent="-342900" eaLnBrk="1" hangingPunct="1">
              <a:buFont typeface="Arial" panose="020B0604020202020204" pitchFamily="34" charset="0"/>
              <a:buChar char="•"/>
            </a:pPr>
            <a:r>
              <a:rPr lang="nl-NL" sz="1900" dirty="0" smtClean="0"/>
              <a:t>Voedingsmiddelen waar een bestanddeel aan toegevoegd is. </a:t>
            </a:r>
          </a:p>
          <a:p>
            <a:pPr marL="342900" indent="-342900" eaLnBrk="1" hangingPunct="1">
              <a:buFont typeface="Arial" panose="020B0604020202020204" pitchFamily="34" charset="0"/>
              <a:buChar char="•"/>
            </a:pPr>
            <a:r>
              <a:rPr lang="nl-NL" sz="1900" dirty="0" smtClean="0"/>
              <a:t>Zoals: </a:t>
            </a:r>
            <a:r>
              <a:rPr lang="nl-NL" sz="1900" b="1" dirty="0" smtClean="0"/>
              <a:t>vit. C, calcium, bepaalde bacteriën, vezels etc. </a:t>
            </a:r>
            <a:r>
              <a:rPr lang="nl-NL" sz="1900" dirty="0" smtClean="0"/>
              <a:t/>
            </a:r>
            <a:br>
              <a:rPr lang="nl-NL" sz="1900" dirty="0" smtClean="0"/>
            </a:br>
            <a:endParaRPr lang="nl-NL" sz="1900" dirty="0" smtClean="0"/>
          </a:p>
          <a:p>
            <a:pPr eaLnBrk="1" hangingPunct="1">
              <a:buNone/>
            </a:pPr>
            <a:r>
              <a:rPr lang="nl-NL" sz="1800" dirty="0" smtClean="0"/>
              <a:t> </a:t>
            </a:r>
          </a:p>
          <a:p>
            <a:pPr eaLnBrk="1" hangingPunct="1">
              <a:buNone/>
            </a:pPr>
            <a:endParaRPr lang="nl-NL" sz="1800" dirty="0" smtClean="0"/>
          </a:p>
          <a:p>
            <a:pPr eaLnBrk="1" hangingPunct="1">
              <a:buNone/>
            </a:pPr>
            <a:endParaRPr lang="nl-NL" dirty="0" smtClean="0"/>
          </a:p>
          <a:p>
            <a:pPr eaLnBrk="1" hangingPunct="1"/>
            <a:endParaRPr lang="nl-NL" dirty="0" smtClean="0"/>
          </a:p>
          <a:p>
            <a:pPr eaLnBrk="1" hangingPunct="1">
              <a:buNone/>
            </a:pPr>
            <a:endParaRPr lang="nl-NL" dirty="0" smtClean="0"/>
          </a:p>
          <a:p>
            <a:pPr eaLnBrk="1" hangingPunct="1">
              <a:buNone/>
            </a:pPr>
            <a:r>
              <a:rPr lang="nl-NL" i="1" dirty="0" smtClean="0"/>
              <a:t>                            </a:t>
            </a:r>
            <a:endParaRPr lang="nl-NL" dirty="0" smtClean="0"/>
          </a:p>
        </p:txBody>
      </p:sp>
      <p:pic>
        <p:nvPicPr>
          <p:cNvPr id="8194" name="Picture 2" descr="https://app.mijncon.nl/nl/images/323/yakult.jpg"/>
          <p:cNvPicPr>
            <a:picLocks noChangeAspect="1" noChangeArrowheads="1"/>
          </p:cNvPicPr>
          <p:nvPr/>
        </p:nvPicPr>
        <p:blipFill>
          <a:blip r:embed="rId2" cstate="print"/>
          <a:srcRect/>
          <a:stretch>
            <a:fillRect/>
          </a:stretch>
        </p:blipFill>
        <p:spPr bwMode="auto">
          <a:xfrm>
            <a:off x="457200" y="3070892"/>
            <a:ext cx="3199009" cy="2878388"/>
          </a:xfrm>
          <a:prstGeom prst="rect">
            <a:avLst/>
          </a:prstGeom>
          <a:noFill/>
        </p:spPr>
      </p:pic>
    </p:spTree>
    <p:extLst>
      <p:ext uri="{BB962C8B-B14F-4D97-AF65-F5344CB8AC3E}">
        <p14:creationId xmlns:p14="http://schemas.microsoft.com/office/powerpoint/2010/main" val="1116736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3"/>
          <p:cNvSpPr>
            <a:spLocks noGrp="1"/>
          </p:cNvSpPr>
          <p:nvPr>
            <p:ph type="title"/>
          </p:nvPr>
        </p:nvSpPr>
        <p:spPr/>
        <p:txBody>
          <a:bodyPr>
            <a:noAutofit/>
          </a:bodyPr>
          <a:lstStyle/>
          <a:p>
            <a:pPr eaLnBrk="1" hangingPunct="1"/>
            <a:r>
              <a:rPr lang="nl-NL" dirty="0" smtClean="0"/>
              <a:t/>
            </a:r>
            <a:br>
              <a:rPr lang="nl-NL" dirty="0" smtClean="0"/>
            </a:br>
            <a:r>
              <a:rPr lang="nl-NL" dirty="0" smtClean="0"/>
              <a:t>Hoofdstuk 5: Dieetvoeding</a:t>
            </a:r>
            <a:br>
              <a:rPr lang="nl-NL" dirty="0" smtClean="0"/>
            </a:br>
            <a:endParaRPr lang="nl-NL" dirty="0" smtClean="0"/>
          </a:p>
        </p:txBody>
      </p:sp>
      <p:sp>
        <p:nvSpPr>
          <p:cNvPr id="4099" name="Tijdelijke aanduiding voor inhoud 4"/>
          <p:cNvSpPr>
            <a:spLocks noGrp="1"/>
          </p:cNvSpPr>
          <p:nvPr>
            <p:ph idx="1"/>
          </p:nvPr>
        </p:nvSpPr>
        <p:spPr/>
        <p:txBody>
          <a:bodyPr>
            <a:normAutofit/>
          </a:bodyPr>
          <a:lstStyle/>
          <a:p>
            <a:pPr eaLnBrk="1" hangingPunct="1">
              <a:buFont typeface="Arial" charset="0"/>
              <a:buNone/>
            </a:pPr>
            <a:r>
              <a:rPr lang="nl-NL" b="1" dirty="0" smtClean="0"/>
              <a:t>5.5. Veel voorkomende diëten</a:t>
            </a:r>
          </a:p>
          <a:p>
            <a:pPr eaLnBrk="1" hangingPunct="1">
              <a:buFont typeface="Arial" charset="0"/>
              <a:buNone/>
            </a:pPr>
            <a:endParaRPr lang="nl-NL" sz="1800" b="1" dirty="0" smtClean="0"/>
          </a:p>
          <a:p>
            <a:pPr eaLnBrk="1" hangingPunct="1"/>
            <a:r>
              <a:rPr lang="nl-NL" sz="1800" b="1" dirty="0" smtClean="0"/>
              <a:t>Energiebeperkt dieet </a:t>
            </a:r>
          </a:p>
          <a:p>
            <a:pPr marL="342900" indent="-342900" eaLnBrk="1" hangingPunct="1">
              <a:buFont typeface="Arial" panose="020B0604020202020204" pitchFamily="34" charset="0"/>
              <a:buChar char="•"/>
            </a:pPr>
            <a:r>
              <a:rPr lang="nl-NL" sz="1800" dirty="0" smtClean="0"/>
              <a:t>De hoeveelheid energie in een maaltijd bereken je door het </a:t>
            </a:r>
            <a:r>
              <a:rPr lang="nl-NL" sz="1800" b="1" dirty="0" smtClean="0"/>
              <a:t>aantal kilocalorieën </a:t>
            </a:r>
            <a:br>
              <a:rPr lang="nl-NL" sz="1800" b="1" dirty="0" smtClean="0"/>
            </a:br>
            <a:r>
              <a:rPr lang="nl-NL" sz="1800" b="1" dirty="0" smtClean="0"/>
              <a:t>(of Joules) </a:t>
            </a:r>
            <a:r>
              <a:rPr lang="nl-NL" sz="1800" dirty="0" smtClean="0"/>
              <a:t>op te tellen:</a:t>
            </a:r>
          </a:p>
          <a:p>
            <a:pPr eaLnBrk="1" hangingPunct="1"/>
            <a:endParaRPr lang="nl-NL" sz="1900" dirty="0" smtClean="0"/>
          </a:p>
          <a:p>
            <a:pPr eaLnBrk="1" hangingPunct="1"/>
            <a:endParaRPr lang="nl-NL" sz="1900" dirty="0" smtClean="0"/>
          </a:p>
          <a:p>
            <a:pPr eaLnBrk="1" hangingPunct="1"/>
            <a:endParaRPr lang="nl-NL" sz="1900" dirty="0" smtClean="0"/>
          </a:p>
          <a:p>
            <a:pPr eaLnBrk="1" hangingPunct="1"/>
            <a:endParaRPr lang="nl-NL" sz="1900" dirty="0" smtClean="0"/>
          </a:p>
          <a:p>
            <a:pPr eaLnBrk="1" hangingPunct="1"/>
            <a:endParaRPr lang="nl-NL" sz="1900" dirty="0" smtClean="0"/>
          </a:p>
          <a:p>
            <a:pPr eaLnBrk="1" hangingPunct="1"/>
            <a:endParaRPr lang="nl-NL" sz="1900" dirty="0" smtClean="0"/>
          </a:p>
          <a:p>
            <a:pPr eaLnBrk="1" hangingPunct="1"/>
            <a:r>
              <a:rPr lang="nl-NL" sz="1900" dirty="0" smtClean="0"/>
              <a:t/>
            </a:r>
            <a:br>
              <a:rPr lang="nl-NL" sz="1900" dirty="0" smtClean="0"/>
            </a:br>
            <a:endParaRPr lang="nl-NL" sz="1900" dirty="0" smtClean="0"/>
          </a:p>
          <a:p>
            <a:pPr eaLnBrk="1" hangingPunct="1"/>
            <a:endParaRPr lang="nl-NL" sz="1800" b="1" dirty="0" smtClean="0"/>
          </a:p>
        </p:txBody>
      </p:sp>
      <p:graphicFrame>
        <p:nvGraphicFramePr>
          <p:cNvPr id="4" name="Tabel 3"/>
          <p:cNvGraphicFramePr>
            <a:graphicFrameLocks noGrp="1"/>
          </p:cNvGraphicFramePr>
          <p:nvPr>
            <p:extLst>
              <p:ext uri="{D42A27DB-BD31-4B8C-83A1-F6EECF244321}">
                <p14:modId xmlns:p14="http://schemas.microsoft.com/office/powerpoint/2010/main" val="4190620492"/>
              </p:ext>
            </p:extLst>
          </p:nvPr>
        </p:nvGraphicFramePr>
        <p:xfrm>
          <a:off x="481195" y="3212976"/>
          <a:ext cx="6096000" cy="1854200"/>
        </p:xfrm>
        <a:graphic>
          <a:graphicData uri="http://schemas.openxmlformats.org/drawingml/2006/table">
            <a:tbl>
              <a:tblPr firstRow="1" bandRow="1">
                <a:tableStyleId>{5C22544A-7EE6-4342-B048-85BDC9FD1C3A}</a:tableStyleId>
              </a:tblPr>
              <a:tblGrid>
                <a:gridCol w="2232248"/>
                <a:gridCol w="1944216"/>
                <a:gridCol w="1919536"/>
              </a:tblGrid>
              <a:tr h="370840">
                <a:tc>
                  <a:txBody>
                    <a:bodyPr/>
                    <a:lstStyle/>
                    <a:p>
                      <a:endParaRPr lang="nl-NL" dirty="0"/>
                    </a:p>
                  </a:txBody>
                  <a:tcPr/>
                </a:tc>
                <a:tc>
                  <a:txBody>
                    <a:bodyPr/>
                    <a:lstStyle/>
                    <a:p>
                      <a:r>
                        <a:rPr lang="nl-NL" dirty="0" smtClean="0"/>
                        <a:t>Kilocalorieën (cal)</a:t>
                      </a:r>
                      <a:endParaRPr lang="nl-NL" dirty="0"/>
                    </a:p>
                  </a:txBody>
                  <a:tcPr/>
                </a:tc>
                <a:tc>
                  <a:txBody>
                    <a:bodyPr/>
                    <a:lstStyle/>
                    <a:p>
                      <a:r>
                        <a:rPr lang="nl-NL" dirty="0" smtClean="0"/>
                        <a:t>Joules (J)</a:t>
                      </a:r>
                      <a:endParaRPr lang="nl-NL" dirty="0"/>
                    </a:p>
                  </a:txBody>
                  <a:tcPr/>
                </a:tc>
              </a:tr>
              <a:tr h="370840">
                <a:tc>
                  <a:txBody>
                    <a:bodyPr/>
                    <a:lstStyle/>
                    <a:p>
                      <a:r>
                        <a:rPr lang="nl-NL" dirty="0" smtClean="0"/>
                        <a:t>1 gram vet</a:t>
                      </a:r>
                      <a:endParaRPr lang="nl-NL" dirty="0"/>
                    </a:p>
                  </a:txBody>
                  <a:tcPr/>
                </a:tc>
                <a:tc>
                  <a:txBody>
                    <a:bodyPr/>
                    <a:lstStyle/>
                    <a:p>
                      <a:r>
                        <a:rPr lang="nl-NL" dirty="0" smtClean="0"/>
                        <a:t>9</a:t>
                      </a:r>
                      <a:endParaRPr lang="nl-NL" dirty="0"/>
                    </a:p>
                  </a:txBody>
                  <a:tcPr/>
                </a:tc>
                <a:tc>
                  <a:txBody>
                    <a:bodyPr/>
                    <a:lstStyle/>
                    <a:p>
                      <a:r>
                        <a:rPr lang="nl-NL" dirty="0" smtClean="0"/>
                        <a:t>37</a:t>
                      </a:r>
                      <a:endParaRPr lang="nl-NL" dirty="0"/>
                    </a:p>
                  </a:txBody>
                  <a:tcPr/>
                </a:tc>
              </a:tr>
              <a:tr h="370840">
                <a:tc>
                  <a:txBody>
                    <a:bodyPr/>
                    <a:lstStyle/>
                    <a:p>
                      <a:r>
                        <a:rPr lang="nl-NL" dirty="0" smtClean="0"/>
                        <a:t>1 gram alcohol</a:t>
                      </a:r>
                      <a:endParaRPr lang="nl-NL" dirty="0"/>
                    </a:p>
                  </a:txBody>
                  <a:tcPr/>
                </a:tc>
                <a:tc>
                  <a:txBody>
                    <a:bodyPr/>
                    <a:lstStyle/>
                    <a:p>
                      <a:r>
                        <a:rPr lang="nl-NL" dirty="0" smtClean="0"/>
                        <a:t>7</a:t>
                      </a:r>
                      <a:endParaRPr lang="nl-NL" dirty="0"/>
                    </a:p>
                  </a:txBody>
                  <a:tcPr/>
                </a:tc>
                <a:tc>
                  <a:txBody>
                    <a:bodyPr/>
                    <a:lstStyle/>
                    <a:p>
                      <a:r>
                        <a:rPr lang="nl-NL" dirty="0" smtClean="0"/>
                        <a:t>29</a:t>
                      </a:r>
                      <a:endParaRPr lang="nl-NL" dirty="0"/>
                    </a:p>
                  </a:txBody>
                  <a:tcPr/>
                </a:tc>
              </a:tr>
              <a:tr h="370840">
                <a:tc>
                  <a:txBody>
                    <a:bodyPr/>
                    <a:lstStyle/>
                    <a:p>
                      <a:r>
                        <a:rPr lang="nl-NL" dirty="0" smtClean="0"/>
                        <a:t>1</a:t>
                      </a:r>
                      <a:r>
                        <a:rPr lang="nl-NL" baseline="0" dirty="0" smtClean="0"/>
                        <a:t> gram koolhydraten</a:t>
                      </a:r>
                      <a:endParaRPr lang="nl-NL" dirty="0"/>
                    </a:p>
                  </a:txBody>
                  <a:tcPr/>
                </a:tc>
                <a:tc>
                  <a:txBody>
                    <a:bodyPr/>
                    <a:lstStyle/>
                    <a:p>
                      <a:r>
                        <a:rPr lang="nl-NL" dirty="0" smtClean="0"/>
                        <a:t>4</a:t>
                      </a:r>
                      <a:endParaRPr lang="nl-NL" dirty="0"/>
                    </a:p>
                  </a:txBody>
                  <a:tcPr/>
                </a:tc>
                <a:tc>
                  <a:txBody>
                    <a:bodyPr/>
                    <a:lstStyle/>
                    <a:p>
                      <a:r>
                        <a:rPr lang="nl-NL" dirty="0" smtClean="0"/>
                        <a:t>14</a:t>
                      </a:r>
                      <a:endParaRPr lang="nl-NL" dirty="0"/>
                    </a:p>
                  </a:txBody>
                  <a:tcPr/>
                </a:tc>
              </a:tr>
              <a:tr h="370840">
                <a:tc>
                  <a:txBody>
                    <a:bodyPr/>
                    <a:lstStyle/>
                    <a:p>
                      <a:r>
                        <a:rPr lang="nl-NL" dirty="0" smtClean="0"/>
                        <a:t>1 gram eiwit</a:t>
                      </a:r>
                      <a:endParaRPr lang="nl-NL" dirty="0"/>
                    </a:p>
                  </a:txBody>
                  <a:tcPr/>
                </a:tc>
                <a:tc>
                  <a:txBody>
                    <a:bodyPr/>
                    <a:lstStyle/>
                    <a:p>
                      <a:r>
                        <a:rPr lang="nl-NL" dirty="0" smtClean="0"/>
                        <a:t>4</a:t>
                      </a:r>
                      <a:endParaRPr lang="nl-NL" dirty="0"/>
                    </a:p>
                  </a:txBody>
                  <a:tcPr/>
                </a:tc>
                <a:tc>
                  <a:txBody>
                    <a:bodyPr/>
                    <a:lstStyle/>
                    <a:p>
                      <a:r>
                        <a:rPr lang="nl-NL" dirty="0" smtClean="0"/>
                        <a:t>14 </a:t>
                      </a:r>
                      <a:endParaRPr lang="nl-NL" dirty="0"/>
                    </a:p>
                  </a:txBody>
                  <a:tcPr/>
                </a:tc>
              </a:tr>
            </a:tbl>
          </a:graphicData>
        </a:graphic>
      </p:graphicFrame>
    </p:spTree>
    <p:extLst>
      <p:ext uri="{BB962C8B-B14F-4D97-AF65-F5344CB8AC3E}">
        <p14:creationId xmlns:p14="http://schemas.microsoft.com/office/powerpoint/2010/main" val="3630092546"/>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e sjabloon nieuwe layout 2013">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sjabloon_2015" id="{04A7B19B-A474-407E-BCEA-611E27601597}" vid="{7233866E-EC8A-48D2-B0BB-454667497CC0}"/>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DD37FE96B511499B46C1C581E676D2" ma:contentTypeVersion="6" ma:contentTypeDescription="Een nieuw document maken." ma:contentTypeScope="" ma:versionID="64c3a21cf425ac2aac26dc6be5734816">
  <xsd:schema xmlns:xsd="http://www.w3.org/2001/XMLSchema" xmlns:xs="http://www.w3.org/2001/XMLSchema" xmlns:p="http://schemas.microsoft.com/office/2006/metadata/properties" xmlns:ns2="4aedb150-598f-493a-bb5e-2c5384c58b31" xmlns:ns3="92779265-7ad7-4d9d-8f09-f524c4e01a4c" targetNamespace="http://schemas.microsoft.com/office/2006/metadata/properties" ma:root="true" ma:fieldsID="de84304d9a46e703f0874b08e975e09e" ns2:_="" ns3:_="">
    <xsd:import namespace="4aedb150-598f-493a-bb5e-2c5384c58b31"/>
    <xsd:import namespace="92779265-7ad7-4d9d-8f09-f524c4e01a4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edb150-598f-493a-bb5e-2c5384c58b3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779265-7ad7-4d9d-8f09-f524c4e01a4c" elementFormDefault="qualified">
    <xsd:import namespace="http://schemas.microsoft.com/office/2006/documentManagement/types"/>
    <xsd:import namespace="http://schemas.microsoft.com/office/infopath/2007/PartnerControls"/>
    <xsd:element name="SharedWithUsers" ma:index="1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09EBDFF-9EAE-43B8-BBE8-29892F42B4F7}"/>
</file>

<file path=customXml/itemProps2.xml><?xml version="1.0" encoding="utf-8"?>
<ds:datastoreItem xmlns:ds="http://schemas.openxmlformats.org/officeDocument/2006/customXml" ds:itemID="{98C04856-BBB9-4BAC-8C7F-797547C0EAEA}"/>
</file>

<file path=customXml/itemProps3.xml><?xml version="1.0" encoding="utf-8"?>
<ds:datastoreItem xmlns:ds="http://schemas.openxmlformats.org/officeDocument/2006/customXml" ds:itemID="{29F043CF-D0AE-47A8-BA9E-F525C813342B}"/>
</file>

<file path=docProps/app.xml><?xml version="1.0" encoding="utf-8"?>
<Properties xmlns="http://schemas.openxmlformats.org/officeDocument/2006/extended-properties" xmlns:vt="http://schemas.openxmlformats.org/officeDocument/2006/docPropsVTypes">
  <Template>PPT_sjabloon_2015</Template>
  <TotalTime>165</TotalTime>
  <Words>375</Words>
  <Application>Microsoft Office PowerPoint</Application>
  <PresentationFormat>Diavoorstelling (4:3)</PresentationFormat>
  <Paragraphs>173</Paragraphs>
  <Slides>14</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14</vt:i4>
      </vt:variant>
    </vt:vector>
  </HeadingPairs>
  <TitlesOfParts>
    <vt:vector size="17" baseType="lpstr">
      <vt:lpstr>Arial</vt:lpstr>
      <vt:lpstr>Calibri</vt:lpstr>
      <vt:lpstr>Presentatie sjabloon nieuwe layout 2013</vt:lpstr>
      <vt:lpstr>PowerPoint-presentatie</vt:lpstr>
      <vt:lpstr> Hoofdstuk 5: Dieetvoeding </vt:lpstr>
      <vt:lpstr> Hoofdstuk 5: Dieetvoeding </vt:lpstr>
      <vt:lpstr> Hoofdstuk 5: Dieetvoeding </vt:lpstr>
      <vt:lpstr> Hoofdstuk 5: Dieetvoeding </vt:lpstr>
      <vt:lpstr> Hoofdstuk 5: Dieetvoeding </vt:lpstr>
      <vt:lpstr> Hoofdstuk 5: Dieetvoeding </vt:lpstr>
      <vt:lpstr> Hoofdstuk 5: Dieetvoeding </vt:lpstr>
      <vt:lpstr> Hoofdstuk 5: Dieetvoeding </vt:lpstr>
      <vt:lpstr> Hoofdstuk 5: Dieetvoeding </vt:lpstr>
      <vt:lpstr> Hoofdstuk 5: Dieetvoeding </vt:lpstr>
      <vt:lpstr> Hoofdstuk 5: Dieetvoeding </vt:lpstr>
      <vt:lpstr> Hoofdstuk 5: Dieetvoeding </vt:lpstr>
      <vt:lpstr> Hoofdstuk 5: Dieetvoeding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Lisa van den Putte</dc:creator>
  <cp:lastModifiedBy>Janke van Mosseveld</cp:lastModifiedBy>
  <cp:revision>11</cp:revision>
  <dcterms:created xsi:type="dcterms:W3CDTF">2016-06-14T09:29:13Z</dcterms:created>
  <dcterms:modified xsi:type="dcterms:W3CDTF">2016-09-06T20:31:10Z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0x01010069DD37FE96B511499B46C1C581E676D2</vt:lpwstr>
  </property>
</Properties>
</file>